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6" r:id="rId3"/>
    <p:sldId id="258" r:id="rId4"/>
    <p:sldId id="257" r:id="rId5"/>
    <p:sldId id="265" r:id="rId6"/>
    <p:sldId id="267" r:id="rId7"/>
    <p:sldId id="268" r:id="rId8"/>
    <p:sldId id="269" r:id="rId9"/>
    <p:sldId id="270" r:id="rId10"/>
    <p:sldId id="272" r:id="rId11"/>
    <p:sldId id="273" r:id="rId12"/>
    <p:sldId id="278" r:id="rId13"/>
    <p:sldId id="274" r:id="rId14"/>
    <p:sldId id="275" r:id="rId15"/>
    <p:sldId id="277" r:id="rId16"/>
    <p:sldId id="280" r:id="rId17"/>
    <p:sldId id="279" r:id="rId18"/>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0" autoAdjust="0"/>
  </p:normalViewPr>
  <p:slideViewPr>
    <p:cSldViewPr>
      <p:cViewPr varScale="1">
        <p:scale>
          <a:sx n="66" d="100"/>
          <a:sy n="66" d="100"/>
        </p:scale>
        <p:origin x="-1506"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2019/4/17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2019/4/17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2019/4/17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2019/4/17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2019/4/17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2019/4/17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2019/4/17</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mailto:&#22914;&#26377;&#23398;&#29983;&#20449;&#24687;&#28155;&#21152;&#35831;&#21457;&#37038;lhk@njtech.edu.cn" TargetMode="Externa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5083188"/>
          </a:xfrm>
        </p:spPr>
        <p:txBody>
          <a:bodyPr>
            <a:normAutofit/>
          </a:bodyPr>
          <a:lstStyle/>
          <a:p>
            <a:r>
              <a:rPr lang="zh-CN" altLang="en-US" dirty="0" smtClean="0"/>
              <a:t>我校实施江苏省高校</a:t>
            </a:r>
            <a:r>
              <a:rPr lang="en-US" altLang="zh-CN" dirty="0" smtClean="0"/>
              <a:t>《</a:t>
            </a:r>
            <a:r>
              <a:rPr lang="zh-CN" altLang="en-US" dirty="0" smtClean="0"/>
              <a:t>国家学生体质健康标准</a:t>
            </a:r>
            <a:r>
              <a:rPr lang="en-US" altLang="zh-CN" dirty="0" smtClean="0"/>
              <a:t>》</a:t>
            </a:r>
            <a:r>
              <a:rPr lang="zh-CN" altLang="en-US" dirty="0" smtClean="0"/>
              <a:t>等级证书的</a:t>
            </a:r>
            <a:r>
              <a:rPr lang="en-US" altLang="zh-CN" dirty="0" smtClean="0"/>
              <a:t/>
            </a:r>
            <a:br>
              <a:rPr lang="en-US" altLang="zh-CN" dirty="0" smtClean="0"/>
            </a:br>
            <a:r>
              <a:rPr lang="zh-CN" altLang="en-US" dirty="0" smtClean="0"/>
              <a:t>说明和要求</a:t>
            </a:r>
            <a:endParaRPr lang="zh-CN"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0"/>
            <a:ext cx="8229600" cy="928670"/>
          </a:xfrm>
        </p:spPr>
        <p:txBody>
          <a:bodyPr>
            <a:normAutofit/>
          </a:bodyPr>
          <a:lstStyle/>
          <a:p>
            <a:r>
              <a:rPr lang="zh-CN" altLang="en-US" dirty="0" smtClean="0"/>
              <a:t>肺活量</a:t>
            </a:r>
            <a:endParaRPr lang="zh-CN" altLang="en-US" dirty="0"/>
          </a:p>
        </p:txBody>
      </p:sp>
      <p:sp>
        <p:nvSpPr>
          <p:cNvPr id="3" name="内容占位符 2"/>
          <p:cNvSpPr>
            <a:spLocks noGrp="1"/>
          </p:cNvSpPr>
          <p:nvPr>
            <p:ph idx="1"/>
          </p:nvPr>
        </p:nvSpPr>
        <p:spPr>
          <a:xfrm>
            <a:off x="500034" y="785794"/>
            <a:ext cx="8229600" cy="4525963"/>
          </a:xfrm>
        </p:spPr>
        <p:txBody>
          <a:bodyPr>
            <a:noAutofit/>
          </a:bodyPr>
          <a:lstStyle/>
          <a:p>
            <a:pPr>
              <a:buNone/>
            </a:pPr>
            <a:r>
              <a:rPr lang="en-US" altLang="zh-CN" sz="1800" b="1" dirty="0" smtClean="0"/>
              <a:t>1</a:t>
            </a:r>
            <a:r>
              <a:rPr lang="zh-CN" altLang="en-US" sz="1800" b="1" dirty="0" smtClean="0"/>
              <a:t>、测试方法</a:t>
            </a:r>
            <a:endParaRPr lang="en-US" altLang="zh-CN" sz="1800" dirty="0" smtClean="0"/>
          </a:p>
          <a:p>
            <a:pPr>
              <a:buNone/>
            </a:pPr>
            <a:r>
              <a:rPr lang="zh-CN" altLang="en-US" sz="1800" dirty="0" smtClean="0"/>
              <a:t>（</a:t>
            </a:r>
            <a:r>
              <a:rPr lang="en-US" altLang="zh-CN" sz="1800" dirty="0" smtClean="0"/>
              <a:t>1</a:t>
            </a:r>
            <a:r>
              <a:rPr lang="zh-CN" altLang="en-US" sz="1800" dirty="0" smtClean="0"/>
              <a:t>）使用电子肺活量计时，测试人员打开电源开关，待显示屏上定格在“</a:t>
            </a:r>
            <a:r>
              <a:rPr lang="en-US" altLang="zh-CN" sz="1800" dirty="0" smtClean="0"/>
              <a:t>0”</a:t>
            </a:r>
            <a:r>
              <a:rPr lang="zh-CN" altLang="en-US" sz="1800" dirty="0" smtClean="0"/>
              <a:t>时，表明肺活量计进入了工作状态。</a:t>
            </a:r>
          </a:p>
          <a:p>
            <a:pPr>
              <a:buNone/>
            </a:pPr>
            <a:r>
              <a:rPr lang="zh-CN" altLang="en-US" sz="1800" dirty="0" smtClean="0"/>
              <a:t>（</a:t>
            </a:r>
            <a:r>
              <a:rPr lang="en-US" altLang="zh-CN" sz="1800" dirty="0" smtClean="0"/>
              <a:t>2</a:t>
            </a:r>
            <a:r>
              <a:rPr lang="zh-CN" altLang="en-US" sz="1800" dirty="0" smtClean="0"/>
              <a:t>）测试前，测试人员首先要将口嘴装在文式管的进气口上，交给受试者；向受试者讲解测试要领，嘱其不必紧张。</a:t>
            </a:r>
          </a:p>
          <a:p>
            <a:pPr>
              <a:buNone/>
            </a:pPr>
            <a:r>
              <a:rPr lang="zh-CN" altLang="en-US" sz="1800" dirty="0" smtClean="0"/>
              <a:t>（</a:t>
            </a:r>
            <a:r>
              <a:rPr lang="en-US" altLang="zh-CN" sz="1800" dirty="0" smtClean="0"/>
              <a:t>3</a:t>
            </a:r>
            <a:r>
              <a:rPr lang="zh-CN" altLang="en-US" sz="1800" dirty="0" smtClean="0"/>
              <a:t>）测试时，受试者呈自然站立位，手握文式管手柄，使导压软管在文式管上方，头部略向后仰，尽力深吸气直到不能吸气为止；然后，将嘴对准口嘴缓慢地呼气，直到不能呼气为止。此时，显示屏上显示的数值即为肺活量值。测试</a:t>
            </a:r>
            <a:r>
              <a:rPr lang="en-US" altLang="zh-CN" sz="1800" dirty="0" smtClean="0"/>
              <a:t>2</a:t>
            </a:r>
            <a:r>
              <a:rPr lang="zh-CN" altLang="en-US" sz="1800" dirty="0" smtClean="0"/>
              <a:t>次，测试人员记录最大值，以毫升为单位。</a:t>
            </a:r>
            <a:r>
              <a:rPr lang="en-US" altLang="zh-CN" sz="1800" dirty="0" smtClean="0"/>
              <a:t>2</a:t>
            </a:r>
            <a:r>
              <a:rPr lang="zh-CN" altLang="en-US" sz="1800" dirty="0" smtClean="0"/>
              <a:t>次测试间隔时间不超过</a:t>
            </a:r>
            <a:r>
              <a:rPr lang="en-US" altLang="zh-CN" sz="1800" dirty="0" smtClean="0"/>
              <a:t>15</a:t>
            </a:r>
            <a:r>
              <a:rPr lang="zh-CN" altLang="en-US" sz="1800" dirty="0" smtClean="0"/>
              <a:t>秒。</a:t>
            </a:r>
            <a:endParaRPr lang="en-US" altLang="zh-CN" sz="1800" dirty="0" smtClean="0"/>
          </a:p>
          <a:p>
            <a:pPr>
              <a:buNone/>
            </a:pPr>
            <a:r>
              <a:rPr lang="en-US" altLang="zh-CN" sz="1800" b="1" dirty="0" smtClean="0"/>
              <a:t>2</a:t>
            </a:r>
            <a:r>
              <a:rPr lang="zh-CN" altLang="en-US" sz="1800" b="1" dirty="0" smtClean="0"/>
              <a:t>、常见错误</a:t>
            </a:r>
            <a:endParaRPr lang="en-US" altLang="zh-CN" sz="1800" b="1" dirty="0" smtClean="0"/>
          </a:p>
          <a:p>
            <a:pPr>
              <a:buNone/>
            </a:pPr>
            <a:r>
              <a:rPr lang="zh-CN" altLang="en-US" sz="1800" dirty="0" smtClean="0"/>
              <a:t>                                   手堵住了出气口，应纠正再测。</a:t>
            </a:r>
            <a:endParaRPr lang="en-US" altLang="zh-CN" sz="1800" dirty="0" smtClean="0"/>
          </a:p>
          <a:p>
            <a:pPr>
              <a:buNone/>
            </a:pPr>
            <a:r>
              <a:rPr lang="en-US" altLang="zh-CN" sz="1800" b="1" dirty="0" smtClean="0"/>
              <a:t>3</a:t>
            </a:r>
            <a:r>
              <a:rPr lang="zh-CN" altLang="en-US" sz="1800" b="1" dirty="0" smtClean="0"/>
              <a:t>、注意事项</a:t>
            </a:r>
            <a:endParaRPr lang="en-US" altLang="zh-CN" sz="1800" dirty="0" smtClean="0"/>
          </a:p>
          <a:p>
            <a:pPr>
              <a:buNone/>
            </a:pPr>
            <a:r>
              <a:rPr lang="zh-CN" altLang="en-US" sz="1800" dirty="0" smtClean="0"/>
              <a:t>肺活量计计量部位的通畅和干燥是仪器准确的关键，每测试</a:t>
            </a:r>
            <a:r>
              <a:rPr lang="en-US" altLang="zh-CN" sz="1800" dirty="0" smtClean="0"/>
              <a:t>10</a:t>
            </a:r>
            <a:r>
              <a:rPr lang="zh-CN" altLang="en-US" sz="1800" dirty="0" smtClean="0"/>
              <a:t>人通过甩动清理出仪器中的水分，保持仪器内部干燥。</a:t>
            </a:r>
          </a:p>
          <a:p>
            <a:endParaRPr lang="zh-CN" altLang="en-US" sz="1600" dirty="0"/>
          </a:p>
        </p:txBody>
      </p:sp>
      <p:pic>
        <p:nvPicPr>
          <p:cNvPr id="25604" name="Picture 4"/>
          <p:cNvPicPr>
            <a:picLocks noChangeAspect="1" noChangeArrowheads="1"/>
          </p:cNvPicPr>
          <p:nvPr/>
        </p:nvPicPr>
        <p:blipFill>
          <a:blip r:embed="rId2"/>
          <a:srcRect/>
          <a:stretch>
            <a:fillRect/>
          </a:stretch>
        </p:blipFill>
        <p:spPr bwMode="auto">
          <a:xfrm>
            <a:off x="4500562" y="5286388"/>
            <a:ext cx="4429156" cy="135732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25470"/>
          </a:xfrm>
        </p:spPr>
        <p:txBody>
          <a:bodyPr>
            <a:normAutofit fontScale="90000"/>
          </a:bodyPr>
          <a:lstStyle/>
          <a:p>
            <a:r>
              <a:rPr lang="zh-CN" altLang="en-US" dirty="0" smtClean="0"/>
              <a:t>身高 、</a:t>
            </a:r>
            <a:r>
              <a:rPr lang="en-US" altLang="zh-CN" dirty="0" smtClean="0"/>
              <a:t> </a:t>
            </a:r>
            <a:r>
              <a:rPr lang="zh-CN" altLang="en-US" dirty="0" smtClean="0"/>
              <a:t>体重测试</a:t>
            </a:r>
            <a:endParaRPr lang="zh-CN" altLang="en-US" dirty="0"/>
          </a:p>
        </p:txBody>
      </p:sp>
      <p:sp>
        <p:nvSpPr>
          <p:cNvPr id="3" name="内容占位符 2"/>
          <p:cNvSpPr>
            <a:spLocks noGrp="1"/>
          </p:cNvSpPr>
          <p:nvPr>
            <p:ph idx="1"/>
          </p:nvPr>
        </p:nvSpPr>
        <p:spPr>
          <a:xfrm>
            <a:off x="500034" y="928671"/>
            <a:ext cx="8229600" cy="4214842"/>
          </a:xfrm>
        </p:spPr>
        <p:txBody>
          <a:bodyPr>
            <a:noAutofit/>
          </a:bodyPr>
          <a:lstStyle/>
          <a:p>
            <a:pPr>
              <a:buNone/>
            </a:pPr>
            <a:r>
              <a:rPr lang="zh-CN" altLang="en-US" sz="1800" b="1" dirty="0" smtClean="0"/>
              <a:t>一、身高</a:t>
            </a:r>
            <a:endParaRPr lang="en-US" altLang="zh-CN" sz="1800" b="1" dirty="0" smtClean="0"/>
          </a:p>
          <a:p>
            <a:pPr>
              <a:buNone/>
            </a:pPr>
            <a:r>
              <a:rPr lang="en-US" altLang="zh-CN" sz="1800" b="1" dirty="0" smtClean="0"/>
              <a:t>1</a:t>
            </a:r>
            <a:r>
              <a:rPr lang="zh-CN" altLang="en-US" sz="1800" b="1" dirty="0" smtClean="0"/>
              <a:t>、测试方法</a:t>
            </a:r>
            <a:endParaRPr lang="en-US" altLang="zh-CN" sz="1800" b="1" dirty="0" smtClean="0"/>
          </a:p>
          <a:p>
            <a:pPr>
              <a:buNone/>
            </a:pPr>
            <a:r>
              <a:rPr lang="zh-CN" altLang="en-US" sz="1800" b="1" dirty="0" smtClean="0"/>
              <a:t>（</a:t>
            </a:r>
            <a:r>
              <a:rPr lang="en-US" altLang="zh-CN" sz="1800" b="1" dirty="0" smtClean="0"/>
              <a:t>1</a:t>
            </a:r>
            <a:r>
              <a:rPr lang="zh-CN" altLang="en-US" sz="1800" b="1" dirty="0" smtClean="0"/>
              <a:t>）</a:t>
            </a:r>
            <a:r>
              <a:rPr lang="zh-CN" altLang="en-US" sz="1800" dirty="0" smtClean="0"/>
              <a:t>测试时，受试者赤足，背向立柱站立在身高计的底板上；躯干自然挺直，头部正直，两眼平视前方，保持耳屏上缘与眼眶下缘呈水平位。上肢自然下垂，两腿伸直，两足跟并拢，足尖分开约</a:t>
            </a:r>
            <a:r>
              <a:rPr lang="en-US" altLang="zh-CN" sz="1800" dirty="0" smtClean="0"/>
              <a:t>60</a:t>
            </a:r>
            <a:r>
              <a:rPr lang="zh-CN" altLang="en-US" sz="1800" dirty="0" smtClean="0"/>
              <a:t>度。足跟、骶骨部、两肩胛间与立柱相接触，呈“三点一线”站立姿势。</a:t>
            </a:r>
          </a:p>
          <a:p>
            <a:pPr>
              <a:buNone/>
            </a:pPr>
            <a:r>
              <a:rPr lang="en-US" altLang="zh-CN" sz="1800" dirty="0" smtClean="0"/>
              <a:t>(2)</a:t>
            </a:r>
            <a:r>
              <a:rPr lang="zh-CN" altLang="en-US" sz="1800" dirty="0" smtClean="0"/>
              <a:t>测试人员单手将水平压板沿立柱下滑至受试者头顶。读数时，测试人员双眼与水平压板水平面等高；记录员复述后进行记录。</a:t>
            </a:r>
          </a:p>
          <a:p>
            <a:pPr>
              <a:buNone/>
            </a:pPr>
            <a:r>
              <a:rPr lang="en-US" altLang="zh-CN" sz="1800" dirty="0" smtClean="0"/>
              <a:t>(3)</a:t>
            </a:r>
            <a:r>
              <a:rPr lang="zh-CN" altLang="en-US" sz="1800" dirty="0" smtClean="0"/>
              <a:t>、记录时，以厘米为单位，精确到小数点后一位。</a:t>
            </a:r>
          </a:p>
          <a:p>
            <a:pPr>
              <a:buNone/>
            </a:pPr>
            <a:r>
              <a:rPr lang="en-US" altLang="zh-CN" sz="1800" b="1" dirty="0" smtClean="0"/>
              <a:t>2</a:t>
            </a:r>
            <a:r>
              <a:rPr lang="zh-CN" altLang="en-US" sz="1800" b="1" dirty="0" smtClean="0"/>
              <a:t>、常见错误</a:t>
            </a:r>
            <a:endParaRPr lang="en-US" altLang="zh-CN" sz="1800" b="1" dirty="0" smtClean="0"/>
          </a:p>
          <a:p>
            <a:pPr>
              <a:buNone/>
            </a:pPr>
            <a:r>
              <a:rPr lang="zh-CN" altLang="en-US" sz="1800" dirty="0" smtClean="0"/>
              <a:t>（</a:t>
            </a:r>
            <a:r>
              <a:rPr lang="en-US" altLang="zh-CN" sz="1800" dirty="0" smtClean="0"/>
              <a:t>1</a:t>
            </a:r>
            <a:r>
              <a:rPr lang="zh-CN" altLang="en-US" sz="1800" dirty="0" smtClean="0"/>
              <a:t>）受试者头顶上的发辫、发结未放开，饰物未取下，应让其放开发辫、发结，取下饰物后再测。</a:t>
            </a:r>
          </a:p>
          <a:p>
            <a:pPr>
              <a:buNone/>
            </a:pPr>
            <a:r>
              <a:rPr lang="zh-CN" altLang="en-US" sz="1800" dirty="0" smtClean="0"/>
              <a:t>（</a:t>
            </a:r>
            <a:r>
              <a:rPr lang="en-US" altLang="zh-CN" sz="1800" dirty="0" smtClean="0"/>
              <a:t>2</a:t>
            </a:r>
            <a:r>
              <a:rPr lang="zh-CN" altLang="en-US" sz="1800" dirty="0" smtClean="0"/>
              <a:t>）受试者头过低或过高，耳屏上缘与眼眶下缘未呈水平位，或足跟、骶骨部及两肩胛间未与立柱相接触，或穿鞋站立于身高计上，应纠正后再测。</a:t>
            </a:r>
          </a:p>
        </p:txBody>
      </p:sp>
      <p:pic>
        <p:nvPicPr>
          <p:cNvPr id="4" name="图片 3" descr="微信图片_20190325131745.jpg"/>
          <p:cNvPicPr>
            <a:picLocks noChangeAspect="1"/>
          </p:cNvPicPr>
          <p:nvPr/>
        </p:nvPicPr>
        <p:blipFill>
          <a:blip r:embed="rId2"/>
          <a:stretch>
            <a:fillRect/>
          </a:stretch>
        </p:blipFill>
        <p:spPr>
          <a:xfrm>
            <a:off x="1428728" y="5214950"/>
            <a:ext cx="6286544" cy="142876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身高 、</a:t>
            </a:r>
            <a:r>
              <a:rPr lang="en-US" altLang="zh-CN" dirty="0" smtClean="0"/>
              <a:t> </a:t>
            </a:r>
            <a:r>
              <a:rPr lang="zh-CN" altLang="en-US" dirty="0" smtClean="0"/>
              <a:t>体重测试</a:t>
            </a:r>
            <a:endParaRPr lang="zh-CN" altLang="en-US" dirty="0"/>
          </a:p>
        </p:txBody>
      </p:sp>
      <p:sp>
        <p:nvSpPr>
          <p:cNvPr id="3" name="内容占位符 2"/>
          <p:cNvSpPr>
            <a:spLocks noGrp="1"/>
          </p:cNvSpPr>
          <p:nvPr>
            <p:ph idx="1"/>
          </p:nvPr>
        </p:nvSpPr>
        <p:spPr>
          <a:xfrm>
            <a:off x="428596" y="1142985"/>
            <a:ext cx="8229600" cy="4286280"/>
          </a:xfrm>
        </p:spPr>
        <p:txBody>
          <a:bodyPr>
            <a:normAutofit/>
          </a:bodyPr>
          <a:lstStyle/>
          <a:p>
            <a:pPr>
              <a:buNone/>
            </a:pPr>
            <a:r>
              <a:rPr lang="zh-CN" altLang="en-US" sz="2000" b="1" dirty="0" smtClean="0"/>
              <a:t>二、体重</a:t>
            </a:r>
            <a:endParaRPr lang="en-US" altLang="zh-CN" sz="2000" b="1" dirty="0" smtClean="0"/>
          </a:p>
          <a:p>
            <a:pPr>
              <a:buNone/>
            </a:pPr>
            <a:r>
              <a:rPr lang="en-US" altLang="zh-CN" sz="2000" b="1" dirty="0" smtClean="0"/>
              <a:t>  (1)</a:t>
            </a:r>
            <a:r>
              <a:rPr lang="zh-CN" altLang="en-US" sz="2000" b="1" dirty="0" smtClean="0"/>
              <a:t> 测试方法</a:t>
            </a:r>
            <a:endParaRPr lang="en-US" altLang="zh-CN" sz="2000" b="1" dirty="0" smtClean="0"/>
          </a:p>
          <a:p>
            <a:pPr>
              <a:buNone/>
            </a:pPr>
            <a:r>
              <a:rPr lang="en-US" altLang="zh-CN" sz="2000" b="1" dirty="0" smtClean="0"/>
              <a:t>     </a:t>
            </a:r>
            <a:r>
              <a:rPr lang="zh-CN" altLang="en-US" sz="2000" dirty="0" smtClean="0"/>
              <a:t>测试人员读数时，以</a:t>
            </a:r>
            <a:r>
              <a:rPr lang="en-US" altLang="zh-CN" sz="2000" dirty="0" smtClean="0"/>
              <a:t>kg</a:t>
            </a:r>
            <a:r>
              <a:rPr lang="zh-CN" altLang="en-US" sz="2000" dirty="0" smtClean="0"/>
              <a:t>为单位，电子仪器精确到小数点后一位（如</a:t>
            </a:r>
            <a:r>
              <a:rPr lang="en-US" altLang="zh-CN" sz="2000" dirty="0" smtClean="0"/>
              <a:t>65.2</a:t>
            </a:r>
            <a:r>
              <a:rPr lang="zh-CN" altLang="en-US" sz="2000" dirty="0" smtClean="0"/>
              <a:t>）。</a:t>
            </a:r>
            <a:endParaRPr lang="en-US" altLang="zh-CN" sz="2000" dirty="0" smtClean="0"/>
          </a:p>
          <a:p>
            <a:pPr>
              <a:buNone/>
            </a:pPr>
            <a:r>
              <a:rPr lang="zh-CN" altLang="en-US" sz="2000" b="1" dirty="0" smtClean="0"/>
              <a:t>（</a:t>
            </a:r>
            <a:r>
              <a:rPr lang="en-US" altLang="zh-CN" sz="2000" b="1" dirty="0" smtClean="0"/>
              <a:t>2</a:t>
            </a:r>
            <a:r>
              <a:rPr lang="zh-CN" altLang="en-US" sz="2000" b="1" dirty="0" smtClean="0"/>
              <a:t>）常见错误</a:t>
            </a:r>
            <a:endParaRPr lang="en-US" altLang="zh-CN" sz="2000" b="1" dirty="0" smtClean="0"/>
          </a:p>
          <a:p>
            <a:pPr>
              <a:buNone/>
            </a:pPr>
            <a:r>
              <a:rPr lang="zh-CN" altLang="en-US" sz="2000" dirty="0" smtClean="0"/>
              <a:t>       受试者没有站立在体重计中央，穿鞋站立于体重计上或持物品站立于体重计上，应纠正后再测。</a:t>
            </a:r>
            <a:endParaRPr lang="en-US" altLang="zh-CN" sz="2000" dirty="0" smtClean="0"/>
          </a:p>
          <a:p>
            <a:pPr>
              <a:buNone/>
            </a:pPr>
            <a:r>
              <a:rPr lang="zh-CN" altLang="en-US" sz="2000" b="1" dirty="0" smtClean="0"/>
              <a:t>（</a:t>
            </a:r>
            <a:r>
              <a:rPr lang="en-US" altLang="zh-CN" sz="2000" b="1" dirty="0" smtClean="0"/>
              <a:t>3</a:t>
            </a:r>
            <a:r>
              <a:rPr lang="zh-CN" altLang="en-US" sz="2000" b="1" dirty="0" smtClean="0"/>
              <a:t>）注意事项</a:t>
            </a:r>
            <a:endParaRPr lang="en-US" altLang="zh-CN" sz="2000" b="1" dirty="0" smtClean="0"/>
          </a:p>
          <a:p>
            <a:pPr>
              <a:buNone/>
            </a:pPr>
            <a:r>
              <a:rPr lang="zh-CN" altLang="en-US" sz="2000" dirty="0" smtClean="0"/>
              <a:t>        测试前，受试者不得进行剧烈体育活动或体力劳动，不要大量饮水；</a:t>
            </a:r>
          </a:p>
          <a:p>
            <a:endParaRPr lang="zh-CN" altLang="en-US" sz="2000" dirty="0"/>
          </a:p>
        </p:txBody>
      </p:sp>
      <p:pic>
        <p:nvPicPr>
          <p:cNvPr id="1026" name="Picture 2" descr="C:\Users\Lenovo\Desktop\timg.jpg"/>
          <p:cNvPicPr>
            <a:picLocks noChangeAspect="1" noChangeArrowheads="1"/>
          </p:cNvPicPr>
          <p:nvPr/>
        </p:nvPicPr>
        <p:blipFill>
          <a:blip r:embed="rId2"/>
          <a:srcRect/>
          <a:stretch>
            <a:fillRect/>
          </a:stretch>
        </p:blipFill>
        <p:spPr bwMode="auto">
          <a:xfrm>
            <a:off x="3428992" y="4429108"/>
            <a:ext cx="5191118" cy="2214602"/>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smtClean="0"/>
              <a:t>800</a:t>
            </a:r>
            <a:r>
              <a:rPr lang="zh-CN" altLang="en-US" dirty="0" smtClean="0"/>
              <a:t> （</a:t>
            </a:r>
            <a:r>
              <a:rPr lang="en-US" altLang="zh-CN" dirty="0" smtClean="0"/>
              <a:t>1000</a:t>
            </a:r>
            <a:r>
              <a:rPr lang="zh-CN" altLang="en-US" dirty="0" smtClean="0"/>
              <a:t>）米</a:t>
            </a:r>
            <a:br>
              <a:rPr lang="zh-CN" altLang="en-US" dirty="0" smtClean="0"/>
            </a:br>
            <a:endParaRPr lang="zh-CN" altLang="en-US" dirty="0"/>
          </a:p>
        </p:txBody>
      </p:sp>
      <p:sp>
        <p:nvSpPr>
          <p:cNvPr id="3" name="内容占位符 2"/>
          <p:cNvSpPr>
            <a:spLocks noGrp="1"/>
          </p:cNvSpPr>
          <p:nvPr>
            <p:ph idx="1"/>
          </p:nvPr>
        </p:nvSpPr>
        <p:spPr>
          <a:xfrm>
            <a:off x="500034" y="928670"/>
            <a:ext cx="8229600" cy="5072098"/>
          </a:xfrm>
        </p:spPr>
        <p:txBody>
          <a:bodyPr>
            <a:normAutofit/>
          </a:bodyPr>
          <a:lstStyle/>
          <a:p>
            <a:pPr>
              <a:buNone/>
            </a:pPr>
            <a:r>
              <a:rPr lang="en-US" altLang="zh-CN" sz="1800" b="1" dirty="0" smtClean="0"/>
              <a:t>1</a:t>
            </a:r>
            <a:r>
              <a:rPr lang="zh-CN" altLang="en-US" sz="1800" b="1" dirty="0" smtClean="0"/>
              <a:t>、测试方法</a:t>
            </a:r>
            <a:endParaRPr lang="en-US" altLang="zh-CN" sz="1800" b="1" dirty="0" smtClean="0"/>
          </a:p>
          <a:p>
            <a:pPr>
              <a:buNone/>
            </a:pPr>
            <a:r>
              <a:rPr lang="zh-CN" altLang="en-US" sz="1800" dirty="0" smtClean="0"/>
              <a:t>（</a:t>
            </a:r>
            <a:r>
              <a:rPr lang="en-US" altLang="zh-CN" sz="1800" dirty="0" smtClean="0"/>
              <a:t>1</a:t>
            </a:r>
            <a:r>
              <a:rPr lang="zh-CN" altLang="en-US" sz="1800" dirty="0" smtClean="0"/>
              <a:t>）受试者站立式起跑。当听到起跑信号后，立即起跑，全力跑向终点线。计时教师看到起跑信号同时开表计时；当受试者跑完全程，胸部到达终点线的垂直面时停表。</a:t>
            </a:r>
          </a:p>
          <a:p>
            <a:pPr>
              <a:buNone/>
            </a:pPr>
            <a:r>
              <a:rPr lang="zh-CN" altLang="en-US" sz="1800" dirty="0" smtClean="0"/>
              <a:t>（</a:t>
            </a:r>
            <a:r>
              <a:rPr lang="en-US" altLang="zh-CN" sz="1800" dirty="0" smtClean="0"/>
              <a:t>3</a:t>
            </a:r>
            <a:r>
              <a:rPr lang="zh-CN" altLang="en-US" sz="1800" dirty="0" smtClean="0"/>
              <a:t>）记录以秒为单位，小数点后第</a:t>
            </a:r>
            <a:r>
              <a:rPr lang="en-US" altLang="zh-CN" sz="1800" dirty="0" smtClean="0"/>
              <a:t>2</a:t>
            </a:r>
            <a:r>
              <a:rPr lang="zh-CN" altLang="en-US" sz="1800" dirty="0" smtClean="0"/>
              <a:t>位数按非“</a:t>
            </a:r>
            <a:r>
              <a:rPr lang="en-US" altLang="zh-CN" sz="1800" dirty="0" smtClean="0"/>
              <a:t>0”</a:t>
            </a:r>
            <a:r>
              <a:rPr lang="zh-CN" altLang="en-US" sz="1800" dirty="0" smtClean="0"/>
              <a:t>进“</a:t>
            </a:r>
            <a:r>
              <a:rPr lang="en-US" altLang="zh-CN" sz="1800" dirty="0" smtClean="0"/>
              <a:t>1”</a:t>
            </a:r>
            <a:r>
              <a:rPr lang="zh-CN" altLang="en-US" sz="1800" dirty="0" smtClean="0"/>
              <a:t>的原则进位。</a:t>
            </a:r>
          </a:p>
          <a:p>
            <a:pPr>
              <a:buNone/>
            </a:pPr>
            <a:r>
              <a:rPr lang="en-US" altLang="zh-CN" sz="1800" b="1" dirty="0" smtClean="0"/>
              <a:t>2</a:t>
            </a:r>
            <a:r>
              <a:rPr lang="zh-CN" altLang="en-US" sz="1800" b="1" dirty="0" smtClean="0"/>
              <a:t>、常见错误</a:t>
            </a:r>
            <a:endParaRPr lang="en-US" altLang="zh-CN" sz="1800" b="1" dirty="0" smtClean="0"/>
          </a:p>
          <a:p>
            <a:pPr>
              <a:buNone/>
            </a:pPr>
            <a:r>
              <a:rPr lang="zh-CN" altLang="en-US" sz="1800" dirty="0" smtClean="0"/>
              <a:t>（</a:t>
            </a:r>
            <a:r>
              <a:rPr lang="en-US" altLang="zh-CN" sz="1800" dirty="0" smtClean="0"/>
              <a:t>1</a:t>
            </a:r>
            <a:r>
              <a:rPr lang="zh-CN" altLang="en-US" sz="1800" dirty="0" smtClean="0"/>
              <a:t>）受试者踩、跨起跑线或抢跑，应判犯规，须重跑。</a:t>
            </a:r>
          </a:p>
          <a:p>
            <a:pPr>
              <a:buNone/>
            </a:pPr>
            <a:r>
              <a:rPr lang="zh-CN" altLang="en-US" sz="1800" dirty="0" smtClean="0"/>
              <a:t>（</a:t>
            </a:r>
            <a:r>
              <a:rPr lang="en-US" altLang="zh-CN" sz="1800" dirty="0" smtClean="0"/>
              <a:t>2</a:t>
            </a:r>
            <a:r>
              <a:rPr lang="zh-CN" altLang="en-US" sz="1800" dirty="0" smtClean="0"/>
              <a:t>）受试者测试完毕后，立即坐卧休息，应扶起慢走。</a:t>
            </a:r>
          </a:p>
          <a:p>
            <a:pPr>
              <a:buNone/>
            </a:pPr>
            <a:r>
              <a:rPr lang="en-US" altLang="zh-CN" sz="1800" b="1" dirty="0" smtClean="0"/>
              <a:t>3</a:t>
            </a:r>
            <a:r>
              <a:rPr lang="zh-CN" altLang="en-US" sz="1800" b="1" dirty="0" smtClean="0"/>
              <a:t>、注意事项</a:t>
            </a:r>
            <a:endParaRPr lang="en-US" altLang="zh-CN" sz="1800" b="1" dirty="0" smtClean="0"/>
          </a:p>
          <a:p>
            <a:pPr>
              <a:buNone/>
            </a:pPr>
            <a:r>
              <a:rPr lang="zh-CN" altLang="en-US" sz="1800" dirty="0" smtClean="0"/>
              <a:t>（</a:t>
            </a:r>
            <a:r>
              <a:rPr lang="en-US" altLang="zh-CN" sz="1800" dirty="0" smtClean="0"/>
              <a:t>1</a:t>
            </a:r>
            <a:r>
              <a:rPr lang="zh-CN" altLang="en-US" sz="1800" dirty="0" smtClean="0"/>
              <a:t>）测试前，受试者需做好充分的准备活动。</a:t>
            </a:r>
          </a:p>
          <a:p>
            <a:pPr>
              <a:buNone/>
            </a:pPr>
            <a:r>
              <a:rPr lang="zh-CN" altLang="en-US" sz="1800" dirty="0" smtClean="0"/>
              <a:t>（</a:t>
            </a:r>
            <a:r>
              <a:rPr lang="en-US" altLang="zh-CN" sz="1800" dirty="0" smtClean="0"/>
              <a:t>2</a:t>
            </a:r>
            <a:r>
              <a:rPr lang="zh-CN" altLang="en-US" sz="1800" dirty="0" smtClean="0"/>
              <a:t>）在非</a:t>
            </a:r>
            <a:r>
              <a:rPr lang="en-US" altLang="zh-CN" sz="1800" dirty="0" smtClean="0"/>
              <a:t>400</a:t>
            </a:r>
            <a:r>
              <a:rPr lang="zh-CN" altLang="en-US" sz="1800" dirty="0" smtClean="0"/>
              <a:t>米标准场地上进行测试，测试人员应向受试者报告剩余圈数，以免跑错距离。</a:t>
            </a:r>
          </a:p>
          <a:p>
            <a:pPr>
              <a:buNone/>
            </a:pPr>
            <a:r>
              <a:rPr lang="zh-CN" altLang="en-US" sz="1800" dirty="0" smtClean="0"/>
              <a:t>（</a:t>
            </a:r>
            <a:r>
              <a:rPr lang="en-US" altLang="zh-CN" sz="1800" dirty="0" smtClean="0"/>
              <a:t>3</a:t>
            </a:r>
            <a:r>
              <a:rPr lang="zh-CN" altLang="en-US" sz="1800" dirty="0" smtClean="0"/>
              <a:t>）受试者应穿运动鞋或胶鞋，不得穿钉鞋、皮鞋、凉鞋参加测试。</a:t>
            </a:r>
          </a:p>
          <a:p>
            <a:pPr>
              <a:buNone/>
            </a:pPr>
            <a:r>
              <a:rPr lang="zh-CN" altLang="en-US" sz="1800" dirty="0" smtClean="0"/>
              <a:t>（</a:t>
            </a:r>
            <a:r>
              <a:rPr lang="en-US" altLang="zh-CN" sz="1800" dirty="0" smtClean="0"/>
              <a:t>4</a:t>
            </a:r>
            <a:r>
              <a:rPr lang="zh-CN" altLang="en-US" sz="1800" dirty="0" smtClean="0"/>
              <a:t>）对分秒进行换算时要细心，防止差错。</a:t>
            </a:r>
          </a:p>
          <a:p>
            <a:pPr>
              <a:buNone/>
            </a:pPr>
            <a:r>
              <a:rPr lang="zh-CN" altLang="en-US" sz="1800" dirty="0" smtClean="0"/>
              <a:t>（</a:t>
            </a:r>
            <a:r>
              <a:rPr lang="en-US" altLang="zh-CN" sz="1800" dirty="0" smtClean="0"/>
              <a:t>5</a:t>
            </a:r>
            <a:r>
              <a:rPr lang="zh-CN" altLang="en-US" sz="1800" dirty="0" smtClean="0"/>
              <a:t>）受试者通过终点线后方可减速。</a:t>
            </a:r>
          </a:p>
          <a:p>
            <a:endParaRPr lang="zh-CN" altLang="en-US" sz="1600" dirty="0"/>
          </a:p>
        </p:txBody>
      </p:sp>
      <p:pic>
        <p:nvPicPr>
          <p:cNvPr id="23554" name="Picture 2"/>
          <p:cNvPicPr>
            <a:picLocks noChangeAspect="1" noChangeArrowheads="1"/>
          </p:cNvPicPr>
          <p:nvPr/>
        </p:nvPicPr>
        <p:blipFill>
          <a:blip r:embed="rId2"/>
          <a:srcRect/>
          <a:stretch>
            <a:fillRect/>
          </a:stretch>
        </p:blipFill>
        <p:spPr bwMode="auto">
          <a:xfrm>
            <a:off x="6858016" y="0"/>
            <a:ext cx="1857356" cy="1000108"/>
          </a:xfrm>
          <a:prstGeom prst="rect">
            <a:avLst/>
          </a:prstGeom>
          <a:noFill/>
          <a:ln w="9525">
            <a:noFill/>
            <a:miter lim="800000"/>
            <a:headEnd/>
            <a:tailEnd/>
          </a:ln>
          <a:effectLst/>
        </p:spPr>
      </p:pic>
      <p:pic>
        <p:nvPicPr>
          <p:cNvPr id="5122" name="Picture 2" descr="C:\Users\Lenovo\Desktop\timg (2).jpg"/>
          <p:cNvPicPr>
            <a:picLocks noChangeAspect="1" noChangeArrowheads="1"/>
          </p:cNvPicPr>
          <p:nvPr/>
        </p:nvPicPr>
        <p:blipFill>
          <a:blip r:embed="rId3"/>
          <a:srcRect/>
          <a:stretch>
            <a:fillRect/>
          </a:stretch>
        </p:blipFill>
        <p:spPr bwMode="auto">
          <a:xfrm>
            <a:off x="5214942" y="5143512"/>
            <a:ext cx="3571900" cy="1484583"/>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内容占位符 3"/>
          <p:cNvGraphicFramePr>
            <a:graphicFrameLocks noGrp="1"/>
          </p:cNvGraphicFramePr>
          <p:nvPr>
            <p:ph idx="1"/>
          </p:nvPr>
        </p:nvGraphicFramePr>
        <p:xfrm>
          <a:off x="642910" y="1214419"/>
          <a:ext cx="7929617" cy="5072100"/>
        </p:xfrm>
        <a:graphic>
          <a:graphicData uri="http://schemas.openxmlformats.org/drawingml/2006/table">
            <a:tbl>
              <a:tblPr/>
              <a:tblGrid>
                <a:gridCol w="1357322"/>
                <a:gridCol w="5357850"/>
                <a:gridCol w="1214445"/>
              </a:tblGrid>
              <a:tr h="1179883">
                <a:tc>
                  <a:txBody>
                    <a:bodyPr/>
                    <a:lstStyle/>
                    <a:p>
                      <a:pPr algn="ctr">
                        <a:spcAft>
                          <a:spcPts val="0"/>
                        </a:spcAft>
                      </a:pPr>
                      <a:r>
                        <a:rPr lang="zh-CN" sz="2000" kern="0" dirty="0">
                          <a:latin typeface="+mn-ea"/>
                          <a:ea typeface="+mn-ea"/>
                          <a:cs typeface="宋体"/>
                        </a:rPr>
                        <a:t>测试对象</a:t>
                      </a:r>
                      <a:endParaRPr lang="zh-CN" sz="2000" kern="100" dirty="0">
                        <a:latin typeface="+mn-ea"/>
                        <a:ea typeface="+mn-ea"/>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2000" kern="0" dirty="0">
                          <a:latin typeface="+mn-ea"/>
                          <a:ea typeface="+mn-ea"/>
                          <a:cs typeface="宋体"/>
                        </a:rPr>
                        <a:t>单项指标与权重</a:t>
                      </a:r>
                      <a:endParaRPr lang="zh-CN" sz="2000" kern="100" dirty="0">
                        <a:latin typeface="+mn-ea"/>
                        <a:ea typeface="+mn-ea"/>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2000" kern="0" dirty="0">
                          <a:latin typeface="+mn-ea"/>
                          <a:ea typeface="+mn-ea"/>
                          <a:cs typeface="宋体"/>
                        </a:rPr>
                        <a:t>权重</a:t>
                      </a:r>
                      <a:r>
                        <a:rPr lang="en-US" sz="2000" kern="0" dirty="0">
                          <a:latin typeface="+mn-ea"/>
                          <a:ea typeface="+mn-ea"/>
                          <a:cs typeface="宋体"/>
                        </a:rPr>
                        <a:t>%</a:t>
                      </a:r>
                      <a:endParaRPr lang="zh-CN" sz="2000" kern="100" dirty="0">
                        <a:latin typeface="+mn-ea"/>
                        <a:ea typeface="+mn-ea"/>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6031">
                <a:tc rowSpan="7">
                  <a:txBody>
                    <a:bodyPr/>
                    <a:lstStyle/>
                    <a:p>
                      <a:pPr algn="ctr">
                        <a:spcAft>
                          <a:spcPts val="0"/>
                        </a:spcAft>
                      </a:pPr>
                      <a:r>
                        <a:rPr lang="zh-CN" sz="2000" kern="0" dirty="0">
                          <a:latin typeface="+mn-ea"/>
                          <a:ea typeface="+mn-ea"/>
                          <a:cs typeface="宋体"/>
                        </a:rPr>
                        <a:t>大学</a:t>
                      </a:r>
                      <a:endParaRPr lang="zh-CN" sz="2000" kern="100" dirty="0">
                        <a:latin typeface="+mn-ea"/>
                        <a:ea typeface="+mn-ea"/>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2000" kern="0" dirty="0">
                          <a:latin typeface="+mn-ea"/>
                          <a:ea typeface="+mn-ea"/>
                          <a:cs typeface="宋体"/>
                        </a:rPr>
                        <a:t>体重指数（</a:t>
                      </a:r>
                      <a:r>
                        <a:rPr lang="en-US" sz="2000" kern="0" dirty="0">
                          <a:latin typeface="+mn-ea"/>
                          <a:ea typeface="+mn-ea"/>
                          <a:cs typeface="Times New Roman"/>
                        </a:rPr>
                        <a:t>BMI</a:t>
                      </a:r>
                      <a:r>
                        <a:rPr lang="zh-CN" sz="2000" kern="0" dirty="0">
                          <a:latin typeface="+mn-ea"/>
                          <a:ea typeface="+mn-ea"/>
                          <a:cs typeface="宋体"/>
                        </a:rPr>
                        <a:t>）</a:t>
                      </a:r>
                      <a:r>
                        <a:rPr lang="en-US" sz="2000" kern="0" dirty="0">
                          <a:latin typeface="+mn-ea"/>
                          <a:ea typeface="+mn-ea"/>
                          <a:cs typeface="Times New Roman"/>
                        </a:rPr>
                        <a:t>=</a:t>
                      </a:r>
                      <a:r>
                        <a:rPr lang="zh-CN" sz="2000" kern="0" dirty="0">
                          <a:latin typeface="+mn-ea"/>
                          <a:ea typeface="+mn-ea"/>
                          <a:cs typeface="宋体"/>
                        </a:rPr>
                        <a:t>体重（千克）</a:t>
                      </a:r>
                      <a:r>
                        <a:rPr lang="en-US" sz="2000" kern="0" dirty="0">
                          <a:latin typeface="+mn-ea"/>
                          <a:ea typeface="+mn-ea"/>
                          <a:cs typeface="Times New Roman"/>
                        </a:rPr>
                        <a:t>/</a:t>
                      </a:r>
                      <a:r>
                        <a:rPr lang="zh-CN" sz="2000" kern="0" dirty="0">
                          <a:latin typeface="+mn-ea"/>
                          <a:ea typeface="+mn-ea"/>
                          <a:cs typeface="宋体"/>
                        </a:rPr>
                        <a:t>身高</a:t>
                      </a:r>
                      <a:r>
                        <a:rPr lang="en-US" sz="2000" kern="0" baseline="30000" dirty="0">
                          <a:latin typeface="+mn-ea"/>
                          <a:ea typeface="+mn-ea"/>
                          <a:cs typeface="Times New Roman"/>
                        </a:rPr>
                        <a:t>2</a:t>
                      </a:r>
                      <a:r>
                        <a:rPr lang="zh-CN" sz="2000" kern="0" dirty="0">
                          <a:latin typeface="+mn-ea"/>
                          <a:ea typeface="+mn-ea"/>
                          <a:cs typeface="宋体"/>
                        </a:rPr>
                        <a:t>（米</a:t>
                      </a:r>
                      <a:r>
                        <a:rPr lang="en-US" sz="2000" kern="0" baseline="30000" dirty="0">
                          <a:latin typeface="+mn-ea"/>
                          <a:ea typeface="+mn-ea"/>
                          <a:cs typeface="Times New Roman"/>
                        </a:rPr>
                        <a:t>2</a:t>
                      </a:r>
                      <a:r>
                        <a:rPr lang="zh-CN" sz="2000" kern="0" dirty="0">
                          <a:latin typeface="+mn-ea"/>
                          <a:ea typeface="+mn-ea"/>
                          <a:cs typeface="宋体"/>
                        </a:rPr>
                        <a:t>）</a:t>
                      </a:r>
                      <a:endParaRPr lang="zh-CN" sz="2000" kern="100" dirty="0">
                        <a:latin typeface="+mn-ea"/>
                        <a:ea typeface="+mn-ea"/>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0">
                          <a:latin typeface="+mn-ea"/>
                          <a:ea typeface="+mn-ea"/>
                          <a:cs typeface="Times New Roman"/>
                        </a:rPr>
                        <a:t>15</a:t>
                      </a:r>
                      <a:endParaRPr lang="zh-CN" sz="2000" kern="100">
                        <a:latin typeface="+mn-ea"/>
                        <a:ea typeface="+mn-ea"/>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6031">
                <a:tc vMerge="1">
                  <a:txBody>
                    <a:bodyPr/>
                    <a:lstStyle/>
                    <a:p>
                      <a:endParaRPr lang="zh-CN" altLang="en-US"/>
                    </a:p>
                  </a:txBody>
                  <a:tcPr/>
                </a:tc>
                <a:tc>
                  <a:txBody>
                    <a:bodyPr/>
                    <a:lstStyle/>
                    <a:p>
                      <a:pPr algn="ctr">
                        <a:spcAft>
                          <a:spcPts val="0"/>
                        </a:spcAft>
                      </a:pPr>
                      <a:r>
                        <a:rPr lang="zh-CN" sz="2000" kern="0" dirty="0">
                          <a:latin typeface="+mn-ea"/>
                          <a:ea typeface="+mn-ea"/>
                          <a:cs typeface="宋体"/>
                        </a:rPr>
                        <a:t>肺活量</a:t>
                      </a:r>
                      <a:endParaRPr lang="zh-CN" sz="2000" kern="100" dirty="0">
                        <a:latin typeface="+mn-ea"/>
                        <a:ea typeface="+mn-ea"/>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0">
                          <a:latin typeface="+mn-ea"/>
                          <a:ea typeface="+mn-ea"/>
                          <a:cs typeface="Times New Roman"/>
                        </a:rPr>
                        <a:t>15</a:t>
                      </a:r>
                      <a:endParaRPr lang="zh-CN" sz="2000" kern="100">
                        <a:latin typeface="+mn-ea"/>
                        <a:ea typeface="+mn-ea"/>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6031">
                <a:tc vMerge="1">
                  <a:txBody>
                    <a:bodyPr/>
                    <a:lstStyle/>
                    <a:p>
                      <a:endParaRPr lang="zh-CN" altLang="en-US"/>
                    </a:p>
                  </a:txBody>
                  <a:tcPr/>
                </a:tc>
                <a:tc>
                  <a:txBody>
                    <a:bodyPr/>
                    <a:lstStyle/>
                    <a:p>
                      <a:pPr algn="ctr">
                        <a:spcAft>
                          <a:spcPts val="0"/>
                        </a:spcAft>
                      </a:pPr>
                      <a:r>
                        <a:rPr lang="en-US" sz="2000" kern="0" dirty="0">
                          <a:latin typeface="+mn-ea"/>
                          <a:ea typeface="+mn-ea"/>
                          <a:cs typeface="Times New Roman"/>
                        </a:rPr>
                        <a:t>50</a:t>
                      </a:r>
                      <a:r>
                        <a:rPr lang="zh-CN" sz="2000" kern="0" dirty="0">
                          <a:latin typeface="+mn-ea"/>
                          <a:ea typeface="+mn-ea"/>
                          <a:cs typeface="宋体"/>
                        </a:rPr>
                        <a:t>米跑</a:t>
                      </a:r>
                      <a:endParaRPr lang="zh-CN" sz="2000" kern="100" dirty="0">
                        <a:latin typeface="+mn-ea"/>
                        <a:ea typeface="+mn-ea"/>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0">
                          <a:latin typeface="+mn-ea"/>
                          <a:ea typeface="+mn-ea"/>
                          <a:cs typeface="Times New Roman"/>
                        </a:rPr>
                        <a:t>20</a:t>
                      </a:r>
                      <a:endParaRPr lang="zh-CN" sz="2000" kern="100">
                        <a:latin typeface="+mn-ea"/>
                        <a:ea typeface="+mn-ea"/>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6031">
                <a:tc vMerge="1">
                  <a:txBody>
                    <a:bodyPr/>
                    <a:lstStyle/>
                    <a:p>
                      <a:endParaRPr lang="zh-CN" altLang="en-US"/>
                    </a:p>
                  </a:txBody>
                  <a:tcPr/>
                </a:tc>
                <a:tc>
                  <a:txBody>
                    <a:bodyPr/>
                    <a:lstStyle/>
                    <a:p>
                      <a:pPr algn="ctr">
                        <a:spcAft>
                          <a:spcPts val="0"/>
                        </a:spcAft>
                      </a:pPr>
                      <a:r>
                        <a:rPr lang="zh-CN" sz="2000" kern="0" dirty="0">
                          <a:latin typeface="+mn-ea"/>
                          <a:ea typeface="+mn-ea"/>
                          <a:cs typeface="宋体"/>
                        </a:rPr>
                        <a:t>坐位体前屈</a:t>
                      </a:r>
                      <a:endParaRPr lang="zh-CN" sz="2000" kern="100" dirty="0">
                        <a:latin typeface="+mn-ea"/>
                        <a:ea typeface="+mn-ea"/>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0" dirty="0">
                          <a:latin typeface="+mn-ea"/>
                          <a:ea typeface="+mn-ea"/>
                          <a:cs typeface="Times New Roman"/>
                        </a:rPr>
                        <a:t>10</a:t>
                      </a:r>
                      <a:endParaRPr lang="zh-CN" sz="2000" kern="100" dirty="0">
                        <a:latin typeface="+mn-ea"/>
                        <a:ea typeface="+mn-ea"/>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6031">
                <a:tc vMerge="1">
                  <a:txBody>
                    <a:bodyPr/>
                    <a:lstStyle/>
                    <a:p>
                      <a:endParaRPr lang="zh-CN" altLang="en-US"/>
                    </a:p>
                  </a:txBody>
                  <a:tcPr/>
                </a:tc>
                <a:tc>
                  <a:txBody>
                    <a:bodyPr/>
                    <a:lstStyle/>
                    <a:p>
                      <a:pPr algn="ctr">
                        <a:spcAft>
                          <a:spcPts val="0"/>
                        </a:spcAft>
                      </a:pPr>
                      <a:r>
                        <a:rPr lang="zh-CN" sz="2000" kern="0">
                          <a:latin typeface="+mn-ea"/>
                          <a:ea typeface="+mn-ea"/>
                          <a:cs typeface="宋体"/>
                        </a:rPr>
                        <a:t>立定跳远</a:t>
                      </a:r>
                      <a:endParaRPr lang="zh-CN" sz="2000" kern="100">
                        <a:latin typeface="+mn-ea"/>
                        <a:ea typeface="+mn-ea"/>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0" dirty="0">
                          <a:latin typeface="+mn-ea"/>
                          <a:ea typeface="+mn-ea"/>
                          <a:cs typeface="Times New Roman"/>
                        </a:rPr>
                        <a:t>10</a:t>
                      </a:r>
                      <a:endParaRPr lang="zh-CN" sz="2000" kern="100" dirty="0">
                        <a:latin typeface="+mn-ea"/>
                        <a:ea typeface="+mn-ea"/>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6031">
                <a:tc vMerge="1">
                  <a:txBody>
                    <a:bodyPr/>
                    <a:lstStyle/>
                    <a:p>
                      <a:endParaRPr lang="zh-CN" altLang="en-US"/>
                    </a:p>
                  </a:txBody>
                  <a:tcPr/>
                </a:tc>
                <a:tc>
                  <a:txBody>
                    <a:bodyPr/>
                    <a:lstStyle/>
                    <a:p>
                      <a:pPr algn="ctr">
                        <a:spcAft>
                          <a:spcPts val="0"/>
                        </a:spcAft>
                      </a:pPr>
                      <a:r>
                        <a:rPr lang="zh-CN" sz="2000" kern="0" dirty="0">
                          <a:latin typeface="+mn-ea"/>
                          <a:ea typeface="+mn-ea"/>
                          <a:cs typeface="宋体"/>
                        </a:rPr>
                        <a:t>引体向上（男）</a:t>
                      </a:r>
                      <a:r>
                        <a:rPr lang="en-US" sz="2000" kern="0" dirty="0">
                          <a:latin typeface="+mn-ea"/>
                          <a:ea typeface="+mn-ea"/>
                          <a:cs typeface="宋体"/>
                        </a:rPr>
                        <a:t>/1</a:t>
                      </a:r>
                      <a:r>
                        <a:rPr lang="zh-CN" sz="2000" kern="0" dirty="0">
                          <a:latin typeface="+mn-ea"/>
                          <a:ea typeface="+mn-ea"/>
                          <a:cs typeface="宋体"/>
                        </a:rPr>
                        <a:t>分钟仰卧起坐（女）</a:t>
                      </a:r>
                      <a:endParaRPr lang="zh-CN" sz="2000" kern="100" dirty="0">
                        <a:latin typeface="+mn-ea"/>
                        <a:ea typeface="+mn-ea"/>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0" dirty="0">
                          <a:latin typeface="+mn-ea"/>
                          <a:ea typeface="+mn-ea"/>
                          <a:cs typeface="Times New Roman"/>
                        </a:rPr>
                        <a:t>10</a:t>
                      </a:r>
                      <a:endParaRPr lang="zh-CN" sz="2000" kern="100" dirty="0">
                        <a:latin typeface="+mn-ea"/>
                        <a:ea typeface="+mn-ea"/>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6031">
                <a:tc vMerge="1">
                  <a:txBody>
                    <a:bodyPr/>
                    <a:lstStyle/>
                    <a:p>
                      <a:endParaRPr lang="zh-CN" altLang="en-US"/>
                    </a:p>
                  </a:txBody>
                  <a:tcPr/>
                </a:tc>
                <a:tc>
                  <a:txBody>
                    <a:bodyPr/>
                    <a:lstStyle/>
                    <a:p>
                      <a:pPr algn="ctr">
                        <a:spcAft>
                          <a:spcPts val="0"/>
                        </a:spcAft>
                      </a:pPr>
                      <a:r>
                        <a:rPr lang="en-US" sz="2000" kern="0" dirty="0">
                          <a:latin typeface="+mn-ea"/>
                          <a:ea typeface="+mn-ea"/>
                          <a:cs typeface="Times New Roman"/>
                        </a:rPr>
                        <a:t>1000</a:t>
                      </a:r>
                      <a:r>
                        <a:rPr lang="zh-CN" sz="2000" kern="0" dirty="0">
                          <a:latin typeface="+mn-ea"/>
                          <a:ea typeface="+mn-ea"/>
                          <a:cs typeface="宋体"/>
                        </a:rPr>
                        <a:t>米跑（男）</a:t>
                      </a:r>
                      <a:r>
                        <a:rPr lang="en-US" sz="2000" kern="0" dirty="0">
                          <a:latin typeface="+mn-ea"/>
                          <a:ea typeface="+mn-ea"/>
                          <a:cs typeface="Times New Roman"/>
                        </a:rPr>
                        <a:t>/800</a:t>
                      </a:r>
                      <a:r>
                        <a:rPr lang="zh-CN" sz="2000" kern="0" dirty="0">
                          <a:latin typeface="+mn-ea"/>
                          <a:ea typeface="+mn-ea"/>
                          <a:cs typeface="宋体"/>
                        </a:rPr>
                        <a:t>米跑（女）</a:t>
                      </a:r>
                      <a:endParaRPr lang="zh-CN" sz="2000" kern="100" dirty="0">
                        <a:latin typeface="+mn-ea"/>
                        <a:ea typeface="+mn-ea"/>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0" dirty="0">
                          <a:latin typeface="+mn-ea"/>
                          <a:ea typeface="+mn-ea"/>
                          <a:cs typeface="Times New Roman"/>
                        </a:rPr>
                        <a:t>20</a:t>
                      </a:r>
                      <a:endParaRPr lang="zh-CN" sz="2000" kern="100" dirty="0">
                        <a:latin typeface="+mn-ea"/>
                        <a:ea typeface="+mn-ea"/>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8673" name="Rectangle 1"/>
          <p:cNvSpPr>
            <a:spLocks noChangeArrowheads="1"/>
          </p:cNvSpPr>
          <p:nvPr/>
        </p:nvSpPr>
        <p:spPr bwMode="auto">
          <a:xfrm>
            <a:off x="0" y="285728"/>
            <a:ext cx="9144000" cy="7386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zh-CN" sz="2400" b="1" i="0" u="none" strike="noStrike" cap="none" normalizeH="0" baseline="0" dirty="0" smtClean="0">
                <a:ln>
                  <a:noFill/>
                </a:ln>
                <a:solidFill>
                  <a:srgbClr val="333333"/>
                </a:solidFill>
                <a:effectLst/>
                <a:latin typeface="Calibri" pitchFamily="34" charset="0"/>
                <a:ea typeface="宋体" pitchFamily="2" charset="-122"/>
                <a:cs typeface="Times New Roman" pitchFamily="18" charset="0"/>
              </a:rPr>
              <a:t>《</a:t>
            </a:r>
            <a:r>
              <a:rPr kumimoji="0" lang="zh-CN" sz="2400" b="1" i="0" u="none" strike="noStrike" cap="none" normalizeH="0" baseline="0" dirty="0" smtClean="0">
                <a:ln>
                  <a:noFill/>
                </a:ln>
                <a:solidFill>
                  <a:srgbClr val="333333"/>
                </a:solidFill>
                <a:effectLst/>
                <a:latin typeface="Calibri" pitchFamily="34" charset="0"/>
                <a:ea typeface="宋体" pitchFamily="2" charset="-122"/>
                <a:cs typeface="Times New Roman" pitchFamily="18" charset="0"/>
              </a:rPr>
              <a:t>国家学生体质健康标准测试</a:t>
            </a:r>
            <a:r>
              <a:rPr kumimoji="0" lang="zh-CN" altLang="zh-CN" sz="2400" b="1" i="0" u="none" strike="noStrike" cap="none" normalizeH="0" baseline="0" dirty="0" smtClean="0">
                <a:ln>
                  <a:noFill/>
                </a:ln>
                <a:solidFill>
                  <a:srgbClr val="333333"/>
                </a:solidFill>
                <a:effectLst/>
                <a:latin typeface="Calibri" pitchFamily="34" charset="0"/>
                <a:ea typeface="宋体" pitchFamily="2" charset="-122"/>
                <a:cs typeface="Times New Roman" pitchFamily="18" charset="0"/>
              </a:rPr>
              <a:t>》</a:t>
            </a:r>
            <a:r>
              <a:rPr kumimoji="0" lang="zh-CN" sz="2400" b="1" i="0" u="none" strike="noStrike" cap="none" normalizeH="0" baseline="0" dirty="0" smtClean="0">
                <a:ln>
                  <a:noFill/>
                </a:ln>
                <a:solidFill>
                  <a:srgbClr val="333333"/>
                </a:solidFill>
                <a:effectLst/>
                <a:latin typeface="Calibri" pitchFamily="34" charset="0"/>
                <a:ea typeface="宋体" pitchFamily="2" charset="-122"/>
                <a:cs typeface="Times New Roman" pitchFamily="18" charset="0"/>
              </a:rPr>
              <a:t>（</a:t>
            </a:r>
            <a:r>
              <a:rPr kumimoji="0" lang="en-US" altLang="zh-CN" sz="2400" b="1" i="0" u="none" strike="noStrike" cap="none" normalizeH="0" baseline="0" dirty="0" smtClean="0">
                <a:ln>
                  <a:noFill/>
                </a:ln>
                <a:solidFill>
                  <a:srgbClr val="333333"/>
                </a:solidFill>
                <a:effectLst/>
                <a:latin typeface="Calibri" pitchFamily="34" charset="0"/>
                <a:ea typeface="宋体" pitchFamily="2" charset="-122"/>
                <a:cs typeface="Times New Roman" pitchFamily="18" charset="0"/>
              </a:rPr>
              <a:t>2014</a:t>
            </a:r>
            <a:r>
              <a:rPr kumimoji="0" lang="zh-CN" altLang="en-US" sz="2400" b="1" i="0" u="none" strike="noStrike" cap="none" normalizeH="0" baseline="0" dirty="0" smtClean="0">
                <a:ln>
                  <a:noFill/>
                </a:ln>
                <a:solidFill>
                  <a:srgbClr val="333333"/>
                </a:solidFill>
                <a:effectLst/>
                <a:latin typeface="Calibri" pitchFamily="34" charset="0"/>
                <a:ea typeface="宋体" pitchFamily="2" charset="-122"/>
                <a:cs typeface="Times New Roman" pitchFamily="18" charset="0"/>
              </a:rPr>
              <a:t>修订版）单项指标与权重</a:t>
            </a:r>
            <a:endParaRPr kumimoji="0" lang="zh-CN" altLang="en-US" sz="24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0"/>
            <a:ext cx="8229600" cy="1143000"/>
          </a:xfrm>
        </p:spPr>
        <p:txBody>
          <a:bodyPr/>
          <a:lstStyle/>
          <a:p>
            <a:r>
              <a:rPr lang="en-US" altLang="zh-CN" dirty="0" smtClean="0"/>
              <a:t>《</a:t>
            </a:r>
            <a:r>
              <a:rPr lang="zh-CN" altLang="en-US" dirty="0" smtClean="0"/>
              <a:t>标准</a:t>
            </a:r>
            <a:r>
              <a:rPr lang="en-US" altLang="zh-CN" dirty="0" smtClean="0"/>
              <a:t>》</a:t>
            </a:r>
            <a:r>
              <a:rPr lang="zh-CN" altLang="en-US" dirty="0" smtClean="0"/>
              <a:t>测试注意事项：</a:t>
            </a:r>
            <a:endParaRPr lang="zh-CN" altLang="en-US" dirty="0"/>
          </a:p>
        </p:txBody>
      </p:sp>
      <p:sp>
        <p:nvSpPr>
          <p:cNvPr id="3" name="内容占位符 2"/>
          <p:cNvSpPr>
            <a:spLocks noGrp="1"/>
          </p:cNvSpPr>
          <p:nvPr>
            <p:ph idx="1"/>
          </p:nvPr>
        </p:nvSpPr>
        <p:spPr>
          <a:xfrm>
            <a:off x="457200" y="1071546"/>
            <a:ext cx="8229600" cy="5572164"/>
          </a:xfrm>
        </p:spPr>
        <p:txBody>
          <a:bodyPr>
            <a:normAutofit lnSpcReduction="10000"/>
          </a:bodyPr>
          <a:lstStyle/>
          <a:p>
            <a:pPr>
              <a:buNone/>
            </a:pPr>
            <a:r>
              <a:rPr lang="en-US" altLang="zh-CN" dirty="0" smtClean="0"/>
              <a:t>1</a:t>
            </a:r>
            <a:r>
              <a:rPr lang="zh-CN" altLang="en-US" dirty="0" smtClean="0"/>
              <a:t>、讲解注意事项、询问基本身体状况，有无熬夜、感冒发烧、不吃早饭等状况，如有及时安排并通知补测时间。</a:t>
            </a:r>
            <a:endParaRPr lang="en-US" altLang="zh-CN" dirty="0" smtClean="0"/>
          </a:p>
          <a:p>
            <a:pPr>
              <a:buNone/>
            </a:pPr>
            <a:r>
              <a:rPr lang="en-US" altLang="zh-CN" dirty="0" smtClean="0"/>
              <a:t>2</a:t>
            </a:r>
            <a:r>
              <a:rPr lang="zh-CN" altLang="en-US" dirty="0" smtClean="0"/>
              <a:t>、讲解考试纪律，查验学生身份。</a:t>
            </a:r>
            <a:endParaRPr lang="en-US" altLang="zh-CN" dirty="0" smtClean="0"/>
          </a:p>
          <a:p>
            <a:pPr>
              <a:buNone/>
            </a:pPr>
            <a:r>
              <a:rPr lang="en-US" altLang="zh-CN" dirty="0" smtClean="0"/>
              <a:t>3</a:t>
            </a:r>
            <a:r>
              <a:rPr lang="zh-CN" altLang="en-US" dirty="0" smtClean="0"/>
              <a:t>、讲解体质健康课成绩评定方法</a:t>
            </a:r>
            <a:r>
              <a:rPr lang="zh-CN" altLang="en-US" sz="2600" dirty="0" smtClean="0">
                <a:solidFill>
                  <a:srgbClr val="FF0000"/>
                </a:solidFill>
              </a:rPr>
              <a:t>（阳光长跑加分及旷课扣分方法）</a:t>
            </a:r>
            <a:r>
              <a:rPr lang="zh-CN" altLang="en-US" dirty="0" smtClean="0"/>
              <a:t>。</a:t>
            </a:r>
            <a:endParaRPr lang="en-US" altLang="zh-CN" dirty="0" smtClean="0"/>
          </a:p>
          <a:p>
            <a:pPr>
              <a:buNone/>
            </a:pPr>
            <a:r>
              <a:rPr lang="en-US" altLang="zh-CN" dirty="0" smtClean="0"/>
              <a:t>4</a:t>
            </a:r>
            <a:r>
              <a:rPr lang="zh-CN" altLang="en-US" dirty="0" smtClean="0"/>
              <a:t>、讲解毕业班学生实施</a:t>
            </a:r>
            <a:r>
              <a:rPr lang="en-US" altLang="zh-CN" dirty="0" smtClean="0"/>
              <a:t>《</a:t>
            </a:r>
            <a:r>
              <a:rPr lang="zh-CN" altLang="en-US" dirty="0" smtClean="0"/>
              <a:t>标准</a:t>
            </a:r>
            <a:r>
              <a:rPr lang="en-US" altLang="zh-CN" dirty="0" smtClean="0"/>
              <a:t>》</a:t>
            </a:r>
            <a:r>
              <a:rPr lang="zh-CN" altLang="en-US" dirty="0" smtClean="0"/>
              <a:t>测试等级证书的方法及要求。</a:t>
            </a:r>
            <a:r>
              <a:rPr lang="zh-CN" altLang="en-US" dirty="0" smtClean="0">
                <a:solidFill>
                  <a:srgbClr val="FF0000"/>
                </a:solidFill>
              </a:rPr>
              <a:t>（证书评定成绩不含长跑加分）</a:t>
            </a:r>
            <a:endParaRPr lang="en-US" altLang="zh-CN" dirty="0" smtClean="0">
              <a:solidFill>
                <a:srgbClr val="FF0000"/>
              </a:solidFill>
            </a:endParaRPr>
          </a:p>
          <a:p>
            <a:pPr>
              <a:buNone/>
            </a:pPr>
            <a:r>
              <a:rPr lang="en-US" altLang="zh-CN" dirty="0" smtClean="0"/>
              <a:t>4</a:t>
            </a:r>
            <a:r>
              <a:rPr lang="zh-CN" altLang="en-US" dirty="0" smtClean="0"/>
              <a:t>、带领学生做好充分准备活动。</a:t>
            </a:r>
            <a:endParaRPr lang="en-US" altLang="zh-CN" dirty="0" smtClean="0"/>
          </a:p>
          <a:p>
            <a:pPr>
              <a:buNone/>
            </a:pPr>
            <a:r>
              <a:rPr lang="en-US" altLang="zh-CN" dirty="0" smtClean="0"/>
              <a:t>5</a:t>
            </a:r>
            <a:r>
              <a:rPr lang="zh-CN" altLang="en-US" dirty="0" smtClean="0"/>
              <a:t>、亲测所有项目并记录数据，确保数据准确。</a:t>
            </a:r>
          </a:p>
          <a:p>
            <a:pPr>
              <a:buNone/>
            </a:pPr>
            <a:endParaRPr lang="zh-CN"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a:xfrm>
            <a:off x="457200" y="274638"/>
            <a:ext cx="8229600" cy="654032"/>
          </a:xfrm>
        </p:spPr>
        <p:txBody>
          <a:bodyPr>
            <a:normAutofit fontScale="90000"/>
          </a:bodyPr>
          <a:lstStyle/>
          <a:p>
            <a:r>
              <a:rPr lang="en-US" altLang="zh-CN" dirty="0" smtClean="0"/>
              <a:t>《</a:t>
            </a:r>
            <a:r>
              <a:rPr lang="zh-CN" altLang="en-US" dirty="0" smtClean="0"/>
              <a:t>标准</a:t>
            </a:r>
            <a:r>
              <a:rPr lang="en-US" altLang="zh-CN" dirty="0" smtClean="0"/>
              <a:t>》</a:t>
            </a:r>
            <a:r>
              <a:rPr lang="zh-CN" altLang="en-US" dirty="0" smtClean="0"/>
              <a:t>测试数据录入事项：</a:t>
            </a:r>
            <a:endParaRPr lang="zh-CN" altLang="en-US" dirty="0"/>
          </a:p>
        </p:txBody>
      </p:sp>
      <p:sp>
        <p:nvSpPr>
          <p:cNvPr id="5" name="内容占位符 4"/>
          <p:cNvSpPr>
            <a:spLocks noGrp="1"/>
          </p:cNvSpPr>
          <p:nvPr>
            <p:ph sz="half" idx="1"/>
          </p:nvPr>
        </p:nvSpPr>
        <p:spPr>
          <a:xfrm>
            <a:off x="457200" y="1071546"/>
            <a:ext cx="4038600" cy="5054617"/>
          </a:xfrm>
        </p:spPr>
        <p:txBody>
          <a:bodyPr>
            <a:normAutofit fontScale="77500" lnSpcReduction="20000"/>
          </a:bodyPr>
          <a:lstStyle/>
          <a:p>
            <a:pPr>
              <a:buNone/>
            </a:pPr>
            <a:r>
              <a:rPr lang="en-US" altLang="zh-CN" dirty="0" smtClean="0"/>
              <a:t>1</a:t>
            </a:r>
            <a:r>
              <a:rPr lang="zh-CN" altLang="en-US" dirty="0" smtClean="0"/>
              <a:t>、查核学生名单有误</a:t>
            </a:r>
            <a:r>
              <a:rPr lang="zh-CN" altLang="en-US" dirty="0" smtClean="0">
                <a:solidFill>
                  <a:srgbClr val="0070C0"/>
                </a:solidFill>
              </a:rPr>
              <a:t>（</a:t>
            </a:r>
            <a:r>
              <a:rPr lang="zh-CN" altLang="en-US" dirty="0" smtClean="0">
                <a:solidFill>
                  <a:srgbClr val="0070C0"/>
                </a:solidFill>
                <a:hlinkClick r:id="rId2"/>
              </a:rPr>
              <a:t>如有学生信息添加请发邮</a:t>
            </a:r>
            <a:r>
              <a:rPr lang="en-US" altLang="zh-CN" dirty="0" smtClean="0">
                <a:solidFill>
                  <a:srgbClr val="0070C0"/>
                </a:solidFill>
                <a:hlinkClick r:id="rId2"/>
              </a:rPr>
              <a:t>lhk@njtech.edu.cn</a:t>
            </a:r>
            <a:r>
              <a:rPr lang="zh-CN" altLang="en-US" dirty="0" smtClean="0">
                <a:solidFill>
                  <a:srgbClr val="0070C0"/>
                </a:solidFill>
              </a:rPr>
              <a:t>） </a:t>
            </a:r>
            <a:r>
              <a:rPr lang="zh-CN" altLang="en-US" dirty="0" smtClean="0"/>
              <a:t>。</a:t>
            </a:r>
            <a:endParaRPr lang="en-US" altLang="zh-CN" dirty="0" smtClean="0"/>
          </a:p>
          <a:p>
            <a:pPr>
              <a:buNone/>
            </a:pPr>
            <a:r>
              <a:rPr lang="en-US" altLang="zh-CN" dirty="0" smtClean="0"/>
              <a:t>2</a:t>
            </a:r>
            <a:r>
              <a:rPr lang="zh-CN" altLang="en-US" dirty="0" smtClean="0"/>
              <a:t>、核查测试数据是否准确有效。</a:t>
            </a:r>
            <a:endParaRPr lang="en-US" altLang="zh-CN" dirty="0" smtClean="0"/>
          </a:p>
          <a:p>
            <a:pPr>
              <a:buNone/>
            </a:pPr>
            <a:r>
              <a:rPr lang="en-US" altLang="zh-CN" dirty="0" smtClean="0"/>
              <a:t>3</a:t>
            </a:r>
            <a:r>
              <a:rPr lang="zh-CN" altLang="en-US" dirty="0" smtClean="0"/>
              <a:t>、测试数据录入后，计算成绩并提交成绩。</a:t>
            </a:r>
            <a:endParaRPr lang="en-US" altLang="zh-CN" dirty="0" smtClean="0"/>
          </a:p>
          <a:p>
            <a:pPr>
              <a:buNone/>
            </a:pPr>
            <a:r>
              <a:rPr lang="en-US" altLang="zh-CN" dirty="0" smtClean="0"/>
              <a:t>4</a:t>
            </a:r>
            <a:r>
              <a:rPr lang="zh-CN" altLang="en-US" dirty="0" smtClean="0"/>
              <a:t>、各项数据录入要求：</a:t>
            </a:r>
            <a:endParaRPr lang="en-US" altLang="zh-CN" dirty="0" smtClean="0"/>
          </a:p>
          <a:p>
            <a:pPr>
              <a:buNone/>
            </a:pPr>
            <a:r>
              <a:rPr lang="en-US" altLang="zh-CN" dirty="0" smtClean="0">
                <a:solidFill>
                  <a:srgbClr val="FF0000"/>
                </a:solidFill>
              </a:rPr>
              <a:t>    (1)</a:t>
            </a:r>
            <a:r>
              <a:rPr lang="zh-CN" altLang="en-US" dirty="0" smtClean="0">
                <a:solidFill>
                  <a:srgbClr val="FF0000"/>
                </a:solidFill>
              </a:rPr>
              <a:t>、</a:t>
            </a:r>
            <a:r>
              <a:rPr lang="en-US" altLang="zh-CN" dirty="0" smtClean="0">
                <a:solidFill>
                  <a:srgbClr val="FF0000"/>
                </a:solidFill>
              </a:rPr>
              <a:t> 50</a:t>
            </a:r>
            <a:r>
              <a:rPr lang="zh-CN" altLang="en-US" dirty="0" smtClean="0">
                <a:solidFill>
                  <a:srgbClr val="FF0000"/>
                </a:solidFill>
              </a:rPr>
              <a:t>米</a:t>
            </a:r>
            <a:r>
              <a:rPr lang="en-US" altLang="zh-CN" dirty="0" smtClean="0">
                <a:solidFill>
                  <a:srgbClr val="FF0000"/>
                </a:solidFill>
              </a:rPr>
              <a:t>:</a:t>
            </a:r>
            <a:r>
              <a:rPr lang="zh-CN" altLang="en-US" dirty="0" smtClean="0">
                <a:solidFill>
                  <a:srgbClr val="FF0000"/>
                </a:solidFill>
              </a:rPr>
              <a:t>如</a:t>
            </a:r>
            <a:r>
              <a:rPr lang="en-US" altLang="zh-CN" dirty="0" smtClean="0">
                <a:solidFill>
                  <a:srgbClr val="FF0000"/>
                </a:solidFill>
              </a:rPr>
              <a:t>7.6</a:t>
            </a:r>
            <a:r>
              <a:rPr lang="zh-CN" altLang="en-US" dirty="0" smtClean="0">
                <a:solidFill>
                  <a:srgbClr val="FF0000"/>
                </a:solidFill>
              </a:rPr>
              <a:t>（小数点后一位）</a:t>
            </a:r>
            <a:endParaRPr lang="en-US" altLang="zh-CN" dirty="0" smtClean="0">
              <a:solidFill>
                <a:srgbClr val="FF0000"/>
              </a:solidFill>
            </a:endParaRPr>
          </a:p>
          <a:p>
            <a:pPr>
              <a:buNone/>
            </a:pPr>
            <a:r>
              <a:rPr lang="zh-CN" altLang="en-US" dirty="0" smtClean="0">
                <a:solidFill>
                  <a:srgbClr val="FF0000"/>
                </a:solidFill>
              </a:rPr>
              <a:t>（</a:t>
            </a:r>
            <a:r>
              <a:rPr lang="en-US" altLang="zh-CN" dirty="0" smtClean="0">
                <a:solidFill>
                  <a:srgbClr val="FF0000"/>
                </a:solidFill>
              </a:rPr>
              <a:t>2</a:t>
            </a:r>
            <a:r>
              <a:rPr lang="zh-CN" altLang="en-US" dirty="0" smtClean="0">
                <a:solidFill>
                  <a:srgbClr val="FF0000"/>
                </a:solidFill>
              </a:rPr>
              <a:t>）</a:t>
            </a:r>
            <a:r>
              <a:rPr lang="en-US" altLang="zh-CN" dirty="0" smtClean="0">
                <a:solidFill>
                  <a:srgbClr val="FF0000"/>
                </a:solidFill>
              </a:rPr>
              <a:t>1000/800</a:t>
            </a:r>
            <a:r>
              <a:rPr lang="zh-CN" altLang="en-US" dirty="0" smtClean="0">
                <a:solidFill>
                  <a:srgbClr val="FF0000"/>
                </a:solidFill>
              </a:rPr>
              <a:t>米：</a:t>
            </a:r>
            <a:r>
              <a:rPr lang="en-US" altLang="zh-CN" dirty="0" smtClean="0">
                <a:solidFill>
                  <a:srgbClr val="FF0000"/>
                </a:solidFill>
              </a:rPr>
              <a:t>3.43</a:t>
            </a:r>
          </a:p>
          <a:p>
            <a:pPr>
              <a:buNone/>
            </a:pPr>
            <a:r>
              <a:rPr lang="zh-CN" altLang="en-US" dirty="0" smtClean="0">
                <a:solidFill>
                  <a:srgbClr val="FF0000"/>
                </a:solidFill>
              </a:rPr>
              <a:t>（</a:t>
            </a:r>
            <a:r>
              <a:rPr lang="en-US" altLang="zh-CN" dirty="0" smtClean="0">
                <a:solidFill>
                  <a:srgbClr val="FF0000"/>
                </a:solidFill>
              </a:rPr>
              <a:t>3</a:t>
            </a:r>
            <a:r>
              <a:rPr lang="zh-CN" altLang="en-US" dirty="0" smtClean="0">
                <a:solidFill>
                  <a:srgbClr val="FF0000"/>
                </a:solidFill>
              </a:rPr>
              <a:t>）立定跳远：</a:t>
            </a:r>
            <a:r>
              <a:rPr lang="en-US" altLang="zh-CN" dirty="0" smtClean="0">
                <a:solidFill>
                  <a:srgbClr val="FF0000"/>
                </a:solidFill>
              </a:rPr>
              <a:t>2.26</a:t>
            </a:r>
            <a:r>
              <a:rPr lang="zh-CN" altLang="en-US" dirty="0" smtClean="0">
                <a:solidFill>
                  <a:srgbClr val="FF0000"/>
                </a:solidFill>
              </a:rPr>
              <a:t> </a:t>
            </a:r>
            <a:r>
              <a:rPr lang="en-US" altLang="zh-CN" dirty="0" smtClean="0">
                <a:solidFill>
                  <a:srgbClr val="FF0000"/>
                </a:solidFill>
              </a:rPr>
              <a:t>m</a:t>
            </a:r>
            <a:r>
              <a:rPr lang="zh-CN" altLang="en-US" dirty="0" smtClean="0">
                <a:solidFill>
                  <a:srgbClr val="FF0000"/>
                </a:solidFill>
              </a:rPr>
              <a:t>（小数点后二位）</a:t>
            </a:r>
            <a:endParaRPr lang="en-US" altLang="zh-CN" dirty="0" smtClean="0">
              <a:solidFill>
                <a:srgbClr val="FF0000"/>
              </a:solidFill>
            </a:endParaRPr>
          </a:p>
          <a:p>
            <a:pPr>
              <a:buNone/>
            </a:pPr>
            <a:r>
              <a:rPr lang="zh-CN" altLang="en-US" dirty="0" smtClean="0">
                <a:solidFill>
                  <a:srgbClr val="FF0000"/>
                </a:solidFill>
              </a:rPr>
              <a:t>（</a:t>
            </a:r>
            <a:r>
              <a:rPr lang="en-US" altLang="zh-CN" dirty="0" smtClean="0">
                <a:solidFill>
                  <a:srgbClr val="FF0000"/>
                </a:solidFill>
              </a:rPr>
              <a:t>4</a:t>
            </a:r>
            <a:r>
              <a:rPr lang="zh-CN" altLang="en-US" dirty="0" smtClean="0">
                <a:solidFill>
                  <a:srgbClr val="FF0000"/>
                </a:solidFill>
              </a:rPr>
              <a:t>）仰卧起坐：如</a:t>
            </a:r>
            <a:r>
              <a:rPr lang="en-US" altLang="zh-CN" dirty="0" smtClean="0">
                <a:solidFill>
                  <a:srgbClr val="FF0000"/>
                </a:solidFill>
              </a:rPr>
              <a:t>35</a:t>
            </a:r>
            <a:r>
              <a:rPr lang="zh-CN" altLang="en-US" dirty="0" smtClean="0">
                <a:solidFill>
                  <a:srgbClr val="FF0000"/>
                </a:solidFill>
              </a:rPr>
              <a:t>个</a:t>
            </a:r>
            <a:endParaRPr lang="en-US" altLang="zh-CN" dirty="0" smtClean="0">
              <a:solidFill>
                <a:srgbClr val="FF0000"/>
              </a:solidFill>
            </a:endParaRPr>
          </a:p>
          <a:p>
            <a:pPr>
              <a:buNone/>
            </a:pPr>
            <a:r>
              <a:rPr lang="zh-CN" altLang="en-US" dirty="0" smtClean="0">
                <a:solidFill>
                  <a:srgbClr val="FF0000"/>
                </a:solidFill>
              </a:rPr>
              <a:t>（</a:t>
            </a:r>
            <a:r>
              <a:rPr lang="en-US" altLang="zh-CN" dirty="0" smtClean="0">
                <a:solidFill>
                  <a:srgbClr val="FF0000"/>
                </a:solidFill>
              </a:rPr>
              <a:t>5</a:t>
            </a:r>
            <a:r>
              <a:rPr lang="zh-CN" altLang="en-US" dirty="0" smtClean="0">
                <a:solidFill>
                  <a:srgbClr val="FF0000"/>
                </a:solidFill>
              </a:rPr>
              <a:t>）引体向上：如</a:t>
            </a:r>
            <a:r>
              <a:rPr lang="en-US" altLang="zh-CN" dirty="0" smtClean="0">
                <a:solidFill>
                  <a:srgbClr val="FF0000"/>
                </a:solidFill>
              </a:rPr>
              <a:t>6</a:t>
            </a:r>
            <a:r>
              <a:rPr lang="zh-CN" altLang="en-US" dirty="0" smtClean="0">
                <a:solidFill>
                  <a:srgbClr val="FF0000"/>
                </a:solidFill>
              </a:rPr>
              <a:t>个</a:t>
            </a:r>
            <a:endParaRPr lang="en-US" altLang="zh-CN" dirty="0" smtClean="0">
              <a:solidFill>
                <a:srgbClr val="FF0000"/>
              </a:solidFill>
            </a:endParaRPr>
          </a:p>
          <a:p>
            <a:pPr>
              <a:buNone/>
            </a:pPr>
            <a:endParaRPr lang="en-US" altLang="zh-CN" dirty="0" smtClean="0"/>
          </a:p>
          <a:p>
            <a:endParaRPr lang="zh-CN" altLang="en-US" dirty="0"/>
          </a:p>
        </p:txBody>
      </p:sp>
      <p:sp>
        <p:nvSpPr>
          <p:cNvPr id="6" name="内容占位符 5"/>
          <p:cNvSpPr>
            <a:spLocks noGrp="1"/>
          </p:cNvSpPr>
          <p:nvPr>
            <p:ph sz="half" idx="2"/>
          </p:nvPr>
        </p:nvSpPr>
        <p:spPr>
          <a:xfrm>
            <a:off x="4648200" y="928670"/>
            <a:ext cx="4038600" cy="5197493"/>
          </a:xfrm>
        </p:spPr>
        <p:txBody>
          <a:bodyPr>
            <a:normAutofit fontScale="77500" lnSpcReduction="20000"/>
          </a:bodyPr>
          <a:lstStyle/>
          <a:p>
            <a:pPr>
              <a:buNone/>
            </a:pPr>
            <a:r>
              <a:rPr lang="en-US" altLang="zh-CN" dirty="0" smtClean="0">
                <a:solidFill>
                  <a:srgbClr val="FF0000"/>
                </a:solidFill>
              </a:rPr>
              <a:t/>
            </a:r>
            <a:br>
              <a:rPr lang="en-US" altLang="zh-CN" dirty="0" smtClean="0">
                <a:solidFill>
                  <a:srgbClr val="FF0000"/>
                </a:solidFill>
              </a:rPr>
            </a:br>
            <a:endParaRPr lang="en-US" altLang="zh-CN" dirty="0" smtClean="0">
              <a:solidFill>
                <a:srgbClr val="FF0000"/>
              </a:solidFill>
            </a:endParaRPr>
          </a:p>
          <a:p>
            <a:pPr>
              <a:buNone/>
            </a:pPr>
            <a:endParaRPr lang="en-US" altLang="zh-CN" dirty="0" smtClean="0">
              <a:solidFill>
                <a:srgbClr val="FF0000"/>
              </a:solidFill>
            </a:endParaRPr>
          </a:p>
          <a:p>
            <a:pPr>
              <a:buNone/>
            </a:pPr>
            <a:endParaRPr lang="en-US" altLang="zh-CN" dirty="0" smtClean="0">
              <a:solidFill>
                <a:srgbClr val="FF0000"/>
              </a:solidFill>
            </a:endParaRPr>
          </a:p>
          <a:p>
            <a:pPr>
              <a:buNone/>
            </a:pPr>
            <a:endParaRPr lang="en-US" altLang="zh-CN" dirty="0" smtClean="0">
              <a:solidFill>
                <a:srgbClr val="FF0000"/>
              </a:solidFill>
            </a:endParaRPr>
          </a:p>
          <a:p>
            <a:pPr>
              <a:buNone/>
            </a:pPr>
            <a:endParaRPr lang="en-US" altLang="zh-CN" dirty="0" smtClean="0">
              <a:solidFill>
                <a:srgbClr val="FF0000"/>
              </a:solidFill>
            </a:endParaRPr>
          </a:p>
          <a:p>
            <a:pPr>
              <a:buNone/>
            </a:pPr>
            <a:endParaRPr lang="en-US" altLang="zh-CN" dirty="0" smtClean="0">
              <a:solidFill>
                <a:srgbClr val="FF0000"/>
              </a:solidFill>
            </a:endParaRPr>
          </a:p>
          <a:p>
            <a:pPr>
              <a:buNone/>
            </a:pPr>
            <a:r>
              <a:rPr lang="zh-CN" altLang="en-US" dirty="0" smtClean="0">
                <a:solidFill>
                  <a:srgbClr val="FF0000"/>
                </a:solidFill>
              </a:rPr>
              <a:t>（</a:t>
            </a:r>
            <a:r>
              <a:rPr lang="en-US" altLang="zh-CN" dirty="0" smtClean="0">
                <a:solidFill>
                  <a:srgbClr val="FF0000"/>
                </a:solidFill>
              </a:rPr>
              <a:t>6</a:t>
            </a:r>
            <a:r>
              <a:rPr lang="zh-CN" altLang="en-US" dirty="0" smtClean="0">
                <a:solidFill>
                  <a:srgbClr val="FF0000"/>
                </a:solidFill>
              </a:rPr>
              <a:t>）肺活量：如</a:t>
            </a:r>
            <a:r>
              <a:rPr lang="en-US" altLang="zh-CN" dirty="0" smtClean="0">
                <a:solidFill>
                  <a:srgbClr val="FF0000"/>
                </a:solidFill>
              </a:rPr>
              <a:t>4321</a:t>
            </a:r>
            <a:r>
              <a:rPr lang="zh-CN" altLang="en-US" dirty="0" smtClean="0">
                <a:solidFill>
                  <a:srgbClr val="FF0000"/>
                </a:solidFill>
              </a:rPr>
              <a:t>毫升</a:t>
            </a:r>
          </a:p>
          <a:p>
            <a:pPr>
              <a:buNone/>
            </a:pPr>
            <a:r>
              <a:rPr lang="zh-CN" altLang="en-US" dirty="0" smtClean="0">
                <a:solidFill>
                  <a:srgbClr val="FF0000"/>
                </a:solidFill>
              </a:rPr>
              <a:t>（</a:t>
            </a:r>
            <a:r>
              <a:rPr lang="en-US" altLang="zh-CN" dirty="0" smtClean="0">
                <a:solidFill>
                  <a:srgbClr val="FF0000"/>
                </a:solidFill>
              </a:rPr>
              <a:t>7</a:t>
            </a:r>
            <a:r>
              <a:rPr lang="zh-CN" altLang="en-US" dirty="0" smtClean="0">
                <a:solidFill>
                  <a:srgbClr val="FF0000"/>
                </a:solidFill>
              </a:rPr>
              <a:t>）身高体重</a:t>
            </a:r>
            <a:r>
              <a:rPr lang="en-US" altLang="zh-CN" dirty="0" smtClean="0">
                <a:solidFill>
                  <a:srgbClr val="FF0000"/>
                </a:solidFill>
              </a:rPr>
              <a:t>: 176</a:t>
            </a:r>
            <a:r>
              <a:rPr lang="zh-CN" altLang="en-US" dirty="0" smtClean="0">
                <a:solidFill>
                  <a:srgbClr val="FF0000"/>
                </a:solidFill>
              </a:rPr>
              <a:t>或</a:t>
            </a:r>
            <a:r>
              <a:rPr lang="en-US" altLang="zh-CN" dirty="0" smtClean="0">
                <a:solidFill>
                  <a:srgbClr val="FF0000"/>
                </a:solidFill>
              </a:rPr>
              <a:t>176.2</a:t>
            </a:r>
            <a:r>
              <a:rPr lang="zh-CN" altLang="en-US" dirty="0" smtClean="0">
                <a:solidFill>
                  <a:srgbClr val="FF0000"/>
                </a:solidFill>
              </a:rPr>
              <a:t>厘米     （电子仪器小数点后一位）</a:t>
            </a:r>
            <a:endParaRPr lang="en-US" altLang="zh-CN" dirty="0" smtClean="0">
              <a:solidFill>
                <a:srgbClr val="FF0000"/>
              </a:solidFill>
            </a:endParaRPr>
          </a:p>
          <a:p>
            <a:pPr>
              <a:buNone/>
            </a:pPr>
            <a:r>
              <a:rPr lang="zh-CN" altLang="en-US" dirty="0" smtClean="0">
                <a:solidFill>
                  <a:srgbClr val="FF0000"/>
                </a:solidFill>
              </a:rPr>
              <a:t>（</a:t>
            </a:r>
            <a:r>
              <a:rPr lang="en-US" altLang="zh-CN" dirty="0" smtClean="0">
                <a:solidFill>
                  <a:srgbClr val="FF0000"/>
                </a:solidFill>
              </a:rPr>
              <a:t>8</a:t>
            </a:r>
            <a:r>
              <a:rPr lang="zh-CN" altLang="en-US" dirty="0" smtClean="0">
                <a:solidFill>
                  <a:srgbClr val="FF0000"/>
                </a:solidFill>
              </a:rPr>
              <a:t>）体重</a:t>
            </a:r>
            <a:r>
              <a:rPr lang="en-US" altLang="zh-CN" dirty="0" smtClean="0">
                <a:solidFill>
                  <a:srgbClr val="FF0000"/>
                </a:solidFill>
              </a:rPr>
              <a:t>: </a:t>
            </a:r>
            <a:r>
              <a:rPr lang="zh-CN" altLang="en-US" dirty="0" smtClean="0">
                <a:solidFill>
                  <a:srgbClr val="FF0000"/>
                </a:solidFill>
              </a:rPr>
              <a:t>如</a:t>
            </a:r>
            <a:r>
              <a:rPr lang="en-US" altLang="zh-CN" dirty="0" smtClean="0">
                <a:solidFill>
                  <a:srgbClr val="FF0000"/>
                </a:solidFill>
              </a:rPr>
              <a:t>68</a:t>
            </a:r>
            <a:r>
              <a:rPr lang="zh-CN" altLang="en-US" dirty="0" smtClean="0">
                <a:solidFill>
                  <a:srgbClr val="FF0000"/>
                </a:solidFill>
              </a:rPr>
              <a:t>或</a:t>
            </a:r>
            <a:r>
              <a:rPr lang="en-US" altLang="zh-CN" dirty="0" smtClean="0">
                <a:solidFill>
                  <a:srgbClr val="FF0000"/>
                </a:solidFill>
              </a:rPr>
              <a:t>68.1</a:t>
            </a:r>
            <a:r>
              <a:rPr lang="zh-CN" altLang="en-US" dirty="0" smtClean="0">
                <a:solidFill>
                  <a:srgbClr val="FF0000"/>
                </a:solidFill>
              </a:rPr>
              <a:t>公斤（电  子仪器小数点后一位）</a:t>
            </a:r>
            <a:endParaRPr lang="en-US" altLang="zh-CN" dirty="0" smtClean="0">
              <a:solidFill>
                <a:srgbClr val="FF0000"/>
              </a:solidFill>
            </a:endParaRPr>
          </a:p>
          <a:p>
            <a:pPr>
              <a:buNone/>
            </a:pPr>
            <a:r>
              <a:rPr lang="zh-CN" altLang="en-US" dirty="0" smtClean="0">
                <a:solidFill>
                  <a:srgbClr val="FF0000"/>
                </a:solidFill>
              </a:rPr>
              <a:t>（</a:t>
            </a:r>
            <a:r>
              <a:rPr lang="en-US" altLang="zh-CN" dirty="0" smtClean="0">
                <a:solidFill>
                  <a:srgbClr val="FF0000"/>
                </a:solidFill>
              </a:rPr>
              <a:t>9</a:t>
            </a:r>
            <a:r>
              <a:rPr lang="zh-CN" altLang="en-US" dirty="0" smtClean="0">
                <a:solidFill>
                  <a:srgbClr val="FF0000"/>
                </a:solidFill>
              </a:rPr>
              <a:t>）坐位体前屈：如</a:t>
            </a:r>
            <a:r>
              <a:rPr lang="en-US" altLang="zh-CN" dirty="0" smtClean="0">
                <a:solidFill>
                  <a:srgbClr val="FF0000"/>
                </a:solidFill>
              </a:rPr>
              <a:t>12.3cm  </a:t>
            </a:r>
            <a:r>
              <a:rPr lang="zh-CN" altLang="en-US" dirty="0" smtClean="0">
                <a:solidFill>
                  <a:srgbClr val="FF0000"/>
                </a:solidFill>
              </a:rPr>
              <a:t>（小数点后一位）</a:t>
            </a:r>
            <a:endParaRPr lang="en-US" altLang="zh-CN" dirty="0" smtClean="0">
              <a:solidFill>
                <a:srgbClr val="FF00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0"/>
            <a:ext cx="8229600" cy="1142984"/>
          </a:xfrm>
        </p:spPr>
        <p:txBody>
          <a:bodyPr/>
          <a:lstStyle/>
          <a:p>
            <a:r>
              <a:rPr lang="zh-CN" altLang="en-US" dirty="0" smtClean="0"/>
              <a:t>常见数据问题</a:t>
            </a:r>
            <a:endParaRPr lang="zh-CN" altLang="en-US" dirty="0"/>
          </a:p>
        </p:txBody>
      </p:sp>
      <p:sp>
        <p:nvSpPr>
          <p:cNvPr id="3" name="内容占位符 2"/>
          <p:cNvSpPr>
            <a:spLocks noGrp="1"/>
          </p:cNvSpPr>
          <p:nvPr>
            <p:ph idx="1"/>
          </p:nvPr>
        </p:nvSpPr>
        <p:spPr>
          <a:xfrm>
            <a:off x="457200" y="1142984"/>
            <a:ext cx="8229600" cy="4983179"/>
          </a:xfrm>
        </p:spPr>
        <p:txBody>
          <a:bodyPr>
            <a:normAutofit fontScale="92500" lnSpcReduction="10000"/>
          </a:bodyPr>
          <a:lstStyle/>
          <a:p>
            <a:pPr>
              <a:buNone/>
            </a:pPr>
            <a:r>
              <a:rPr lang="zh-CN" altLang="en-US" dirty="0" smtClean="0">
                <a:solidFill>
                  <a:srgbClr val="FF0000"/>
                </a:solidFill>
              </a:rPr>
              <a:t>因</a:t>
            </a:r>
            <a:r>
              <a:rPr lang="en-US" altLang="zh-CN" dirty="0" smtClean="0">
                <a:solidFill>
                  <a:srgbClr val="FF0000"/>
                </a:solidFill>
              </a:rPr>
              <a:t>《</a:t>
            </a:r>
            <a:r>
              <a:rPr lang="zh-CN" altLang="en-US" dirty="0" smtClean="0">
                <a:solidFill>
                  <a:srgbClr val="FF0000"/>
                </a:solidFill>
              </a:rPr>
              <a:t>标准</a:t>
            </a:r>
            <a:r>
              <a:rPr lang="en-US" altLang="zh-CN" dirty="0" smtClean="0">
                <a:solidFill>
                  <a:srgbClr val="FF0000"/>
                </a:solidFill>
              </a:rPr>
              <a:t>》</a:t>
            </a:r>
            <a:r>
              <a:rPr lang="zh-CN" altLang="en-US" dirty="0" smtClean="0">
                <a:solidFill>
                  <a:srgbClr val="FF0000"/>
                </a:solidFill>
              </a:rPr>
              <a:t>测试实施等级证书的要求，需网上公示毕业生所测项目的全部数据，要确保数据的准确性。</a:t>
            </a:r>
            <a:endParaRPr lang="en-US" altLang="zh-CN" dirty="0" smtClean="0">
              <a:solidFill>
                <a:srgbClr val="FF0000"/>
              </a:solidFill>
            </a:endParaRPr>
          </a:p>
          <a:p>
            <a:pPr>
              <a:buNone/>
            </a:pPr>
            <a:r>
              <a:rPr lang="en-US" altLang="zh-CN" dirty="0" smtClean="0"/>
              <a:t>1</a:t>
            </a:r>
            <a:r>
              <a:rPr lang="zh-CN" altLang="en-US" dirty="0" smtClean="0"/>
              <a:t>、立定跳远：</a:t>
            </a:r>
            <a:r>
              <a:rPr lang="zh-CN" altLang="en-US" dirty="0" smtClean="0">
                <a:solidFill>
                  <a:srgbClr val="FF0000"/>
                </a:solidFill>
              </a:rPr>
              <a:t>整班均为如</a:t>
            </a:r>
            <a:r>
              <a:rPr lang="en-US" altLang="zh-CN" dirty="0" smtClean="0">
                <a:solidFill>
                  <a:srgbClr val="FF0000"/>
                </a:solidFill>
              </a:rPr>
              <a:t>2.10 </a:t>
            </a:r>
            <a:r>
              <a:rPr lang="zh-CN" altLang="en-US" dirty="0" smtClean="0">
                <a:solidFill>
                  <a:srgbClr val="FF0000"/>
                </a:solidFill>
              </a:rPr>
              <a:t>、</a:t>
            </a:r>
            <a:r>
              <a:rPr lang="en-US" altLang="zh-CN" dirty="0" smtClean="0">
                <a:solidFill>
                  <a:srgbClr val="FF0000"/>
                </a:solidFill>
              </a:rPr>
              <a:t>2.15</a:t>
            </a:r>
            <a:r>
              <a:rPr lang="zh-CN" altLang="en-US" dirty="0" smtClean="0">
                <a:solidFill>
                  <a:srgbClr val="FF0000"/>
                </a:solidFill>
              </a:rPr>
              <a:t>、</a:t>
            </a:r>
            <a:r>
              <a:rPr lang="en-US" altLang="zh-CN" dirty="0" smtClean="0">
                <a:solidFill>
                  <a:srgbClr val="FF0000"/>
                </a:solidFill>
              </a:rPr>
              <a:t>2.20</a:t>
            </a:r>
            <a:r>
              <a:rPr lang="zh-CN" altLang="en-US" dirty="0" smtClean="0">
                <a:solidFill>
                  <a:srgbClr val="FF0000"/>
                </a:solidFill>
              </a:rPr>
              <a:t>、</a:t>
            </a:r>
            <a:r>
              <a:rPr lang="en-US" altLang="zh-CN" dirty="0" smtClean="0">
                <a:solidFill>
                  <a:srgbClr val="FF0000"/>
                </a:solidFill>
              </a:rPr>
              <a:t>2.25</a:t>
            </a:r>
            <a:r>
              <a:rPr lang="zh-CN" altLang="en-US" dirty="0" smtClean="0">
                <a:solidFill>
                  <a:srgbClr val="FF0000"/>
                </a:solidFill>
              </a:rPr>
              <a:t>、</a:t>
            </a:r>
            <a:r>
              <a:rPr lang="en-US" altLang="zh-CN" dirty="0" smtClean="0">
                <a:solidFill>
                  <a:srgbClr val="FF0000"/>
                </a:solidFill>
              </a:rPr>
              <a:t>2.30……..</a:t>
            </a:r>
          </a:p>
          <a:p>
            <a:pPr>
              <a:buNone/>
            </a:pPr>
            <a:r>
              <a:rPr lang="en-US" altLang="zh-CN" dirty="0" smtClean="0"/>
              <a:t>2</a:t>
            </a:r>
            <a:r>
              <a:rPr lang="zh-CN" altLang="en-US" dirty="0" smtClean="0"/>
              <a:t>、肺活量：</a:t>
            </a:r>
            <a:r>
              <a:rPr lang="zh-CN" altLang="en-US" dirty="0" smtClean="0">
                <a:solidFill>
                  <a:srgbClr val="FF0000"/>
                </a:solidFill>
              </a:rPr>
              <a:t>整班均为</a:t>
            </a:r>
            <a:r>
              <a:rPr lang="en-US" altLang="zh-CN" dirty="0" smtClean="0">
                <a:solidFill>
                  <a:srgbClr val="FF0000"/>
                </a:solidFill>
              </a:rPr>
              <a:t>2100</a:t>
            </a:r>
            <a:r>
              <a:rPr lang="zh-CN" altLang="en-US" dirty="0" smtClean="0">
                <a:solidFill>
                  <a:srgbClr val="FF0000"/>
                </a:solidFill>
              </a:rPr>
              <a:t>、</a:t>
            </a:r>
            <a:r>
              <a:rPr lang="en-US" altLang="zh-CN" dirty="0" smtClean="0">
                <a:solidFill>
                  <a:srgbClr val="FF0000"/>
                </a:solidFill>
              </a:rPr>
              <a:t>3000</a:t>
            </a:r>
            <a:r>
              <a:rPr lang="zh-CN" altLang="en-US" dirty="0" smtClean="0">
                <a:solidFill>
                  <a:srgbClr val="FF0000"/>
                </a:solidFill>
              </a:rPr>
              <a:t>、</a:t>
            </a:r>
            <a:r>
              <a:rPr lang="en-US" altLang="zh-CN" dirty="0" smtClean="0">
                <a:solidFill>
                  <a:srgbClr val="FF0000"/>
                </a:solidFill>
              </a:rPr>
              <a:t>4300……</a:t>
            </a:r>
          </a:p>
          <a:p>
            <a:pPr>
              <a:buNone/>
            </a:pPr>
            <a:r>
              <a:rPr lang="en-US" altLang="zh-CN" dirty="0" smtClean="0"/>
              <a:t>3</a:t>
            </a:r>
            <a:r>
              <a:rPr lang="zh-CN" altLang="en-US" dirty="0" smtClean="0"/>
              <a:t>、坐位体前屈</a:t>
            </a:r>
            <a:r>
              <a:rPr lang="en-US" altLang="zh-CN" dirty="0" smtClean="0"/>
              <a:t>:</a:t>
            </a:r>
          </a:p>
          <a:p>
            <a:pPr>
              <a:buNone/>
            </a:pPr>
            <a:r>
              <a:rPr lang="zh-CN" altLang="en-US" dirty="0" smtClean="0">
                <a:solidFill>
                  <a:srgbClr val="FF0000"/>
                </a:solidFill>
              </a:rPr>
              <a:t>     整班均为</a:t>
            </a:r>
            <a:r>
              <a:rPr lang="en-US" altLang="zh-CN" dirty="0" smtClean="0">
                <a:solidFill>
                  <a:srgbClr val="FF0000"/>
                </a:solidFill>
              </a:rPr>
              <a:t>12.00</a:t>
            </a:r>
            <a:r>
              <a:rPr lang="zh-CN" altLang="en-US" dirty="0" smtClean="0">
                <a:solidFill>
                  <a:srgbClr val="FF0000"/>
                </a:solidFill>
              </a:rPr>
              <a:t>、</a:t>
            </a:r>
            <a:r>
              <a:rPr lang="en-US" altLang="zh-CN" dirty="0" smtClean="0">
                <a:solidFill>
                  <a:srgbClr val="FF0000"/>
                </a:solidFill>
              </a:rPr>
              <a:t>13.00</a:t>
            </a:r>
            <a:r>
              <a:rPr lang="zh-CN" altLang="en-US" dirty="0" smtClean="0">
                <a:solidFill>
                  <a:srgbClr val="FF0000"/>
                </a:solidFill>
              </a:rPr>
              <a:t>、</a:t>
            </a:r>
            <a:r>
              <a:rPr lang="en-US" altLang="zh-CN" dirty="0" smtClean="0">
                <a:solidFill>
                  <a:srgbClr val="FF0000"/>
                </a:solidFill>
              </a:rPr>
              <a:t>……..17.00</a:t>
            </a:r>
            <a:r>
              <a:rPr lang="zh-CN" altLang="en-US" dirty="0" smtClean="0">
                <a:solidFill>
                  <a:srgbClr val="FF0000"/>
                </a:solidFill>
              </a:rPr>
              <a:t>、</a:t>
            </a:r>
            <a:r>
              <a:rPr lang="en-US" altLang="zh-CN" dirty="0" smtClean="0">
                <a:solidFill>
                  <a:srgbClr val="FF0000"/>
                </a:solidFill>
              </a:rPr>
              <a:t>18.00</a:t>
            </a:r>
            <a:r>
              <a:rPr lang="zh-CN" altLang="en-US" dirty="0" smtClean="0">
                <a:solidFill>
                  <a:srgbClr val="FF0000"/>
                </a:solidFill>
              </a:rPr>
              <a:t>（或</a:t>
            </a:r>
            <a:r>
              <a:rPr lang="en-US" altLang="zh-CN" dirty="0" smtClean="0">
                <a:solidFill>
                  <a:srgbClr val="FF0000"/>
                </a:solidFill>
              </a:rPr>
              <a:t>12.50</a:t>
            </a:r>
            <a:r>
              <a:rPr lang="zh-CN" altLang="en-US" dirty="0" smtClean="0">
                <a:solidFill>
                  <a:srgbClr val="FF0000"/>
                </a:solidFill>
              </a:rPr>
              <a:t>、</a:t>
            </a:r>
            <a:r>
              <a:rPr lang="en-US" altLang="zh-CN" dirty="0" smtClean="0">
                <a:solidFill>
                  <a:srgbClr val="FF0000"/>
                </a:solidFill>
              </a:rPr>
              <a:t>13.00</a:t>
            </a:r>
            <a:r>
              <a:rPr lang="zh-CN" altLang="en-US" dirty="0" smtClean="0">
                <a:solidFill>
                  <a:srgbClr val="FF0000"/>
                </a:solidFill>
              </a:rPr>
              <a:t>、</a:t>
            </a:r>
            <a:r>
              <a:rPr lang="en-US" altLang="zh-CN" dirty="0" smtClean="0">
                <a:solidFill>
                  <a:srgbClr val="FF0000"/>
                </a:solidFill>
              </a:rPr>
              <a:t>13.50</a:t>
            </a:r>
            <a:r>
              <a:rPr lang="zh-CN" altLang="en-US" dirty="0" smtClean="0">
                <a:solidFill>
                  <a:srgbClr val="FF0000"/>
                </a:solidFill>
              </a:rPr>
              <a:t>、</a:t>
            </a:r>
            <a:r>
              <a:rPr lang="en-US" altLang="zh-CN" dirty="0" smtClean="0">
                <a:solidFill>
                  <a:srgbClr val="FF0000"/>
                </a:solidFill>
              </a:rPr>
              <a:t>14.00</a:t>
            </a:r>
            <a:r>
              <a:rPr lang="zh-CN" altLang="en-US" dirty="0" smtClean="0">
                <a:solidFill>
                  <a:srgbClr val="FF0000"/>
                </a:solidFill>
              </a:rPr>
              <a:t>）</a:t>
            </a:r>
            <a:endParaRPr lang="en-US" altLang="zh-CN" dirty="0" smtClean="0">
              <a:solidFill>
                <a:srgbClr val="FF0000"/>
              </a:solidFill>
            </a:endParaRPr>
          </a:p>
          <a:p>
            <a:pPr>
              <a:buNone/>
            </a:pPr>
            <a:r>
              <a:rPr lang="en-US" altLang="zh-CN" dirty="0" smtClean="0"/>
              <a:t>4</a:t>
            </a:r>
            <a:r>
              <a:rPr lang="zh-CN" altLang="en-US" dirty="0" smtClean="0"/>
              <a:t>、</a:t>
            </a:r>
            <a:r>
              <a:rPr lang="en-US" altLang="zh-CN" dirty="0" smtClean="0"/>
              <a:t>800</a:t>
            </a:r>
            <a:r>
              <a:rPr lang="zh-CN" altLang="en-US" dirty="0" smtClean="0"/>
              <a:t>（</a:t>
            </a:r>
            <a:r>
              <a:rPr lang="en-US" altLang="zh-CN" dirty="0" smtClean="0"/>
              <a:t>1000</a:t>
            </a:r>
            <a:r>
              <a:rPr lang="zh-CN" altLang="en-US" dirty="0" smtClean="0"/>
              <a:t>）米：</a:t>
            </a:r>
            <a:r>
              <a:rPr lang="zh-CN" altLang="en-US" dirty="0" smtClean="0">
                <a:solidFill>
                  <a:srgbClr val="FF0000"/>
                </a:solidFill>
              </a:rPr>
              <a:t>如</a:t>
            </a:r>
            <a:r>
              <a:rPr lang="en-US" altLang="zh-CN" dirty="0" smtClean="0">
                <a:solidFill>
                  <a:srgbClr val="FF0000"/>
                </a:solidFill>
              </a:rPr>
              <a:t>3.69</a:t>
            </a:r>
            <a:r>
              <a:rPr lang="zh-CN" altLang="en-US" dirty="0" smtClean="0">
                <a:solidFill>
                  <a:srgbClr val="FF0000"/>
                </a:solidFill>
              </a:rPr>
              <a:t>、</a:t>
            </a:r>
            <a:r>
              <a:rPr lang="en-US" altLang="zh-CN" dirty="0" smtClean="0">
                <a:solidFill>
                  <a:srgbClr val="FF0000"/>
                </a:solidFill>
              </a:rPr>
              <a:t>3.88</a:t>
            </a:r>
            <a:r>
              <a:rPr lang="zh-CN" altLang="en-US" dirty="0" smtClean="0">
                <a:solidFill>
                  <a:srgbClr val="FF0000"/>
                </a:solidFill>
              </a:rPr>
              <a:t>、</a:t>
            </a:r>
            <a:r>
              <a:rPr lang="en-US" altLang="zh-CN" dirty="0" smtClean="0">
                <a:solidFill>
                  <a:srgbClr val="FF0000"/>
                </a:solidFill>
              </a:rPr>
              <a:t>3.94</a:t>
            </a:r>
            <a:endParaRPr lang="zh-CN" altLang="en-US" dirty="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42910" y="0"/>
            <a:ext cx="7772400" cy="1000132"/>
          </a:xfrm>
        </p:spPr>
        <p:txBody>
          <a:bodyPr>
            <a:normAutofit/>
          </a:bodyPr>
          <a:lstStyle/>
          <a:p>
            <a:r>
              <a:rPr lang="zh-CN" altLang="en-US" sz="2000" b="1" dirty="0" smtClean="0"/>
              <a:t>省教育厅关于在南京地区普通高等学校试点实施</a:t>
            </a:r>
            <a:br>
              <a:rPr lang="zh-CN" altLang="en-US" sz="2000" b="1" dirty="0" smtClean="0"/>
            </a:br>
            <a:r>
              <a:rPr lang="zh-CN" altLang="en-US" sz="2000" b="1" dirty="0" smtClean="0"/>
              <a:t>国家学生体质健康标准等级证书制度的通知</a:t>
            </a:r>
            <a:endParaRPr lang="zh-CN" altLang="en-US" sz="2000" b="1" dirty="0"/>
          </a:p>
        </p:txBody>
      </p:sp>
      <p:sp>
        <p:nvSpPr>
          <p:cNvPr id="3" name="副标题 2"/>
          <p:cNvSpPr>
            <a:spLocks noGrp="1"/>
          </p:cNvSpPr>
          <p:nvPr>
            <p:ph type="subTitle" idx="1"/>
          </p:nvPr>
        </p:nvSpPr>
        <p:spPr>
          <a:xfrm>
            <a:off x="142844" y="857232"/>
            <a:ext cx="9001156" cy="6000768"/>
          </a:xfrm>
        </p:spPr>
        <p:txBody>
          <a:bodyPr>
            <a:noAutofit/>
          </a:bodyPr>
          <a:lstStyle/>
          <a:p>
            <a:r>
              <a:rPr lang="zh-CN" altLang="en-US" sz="1000" b="1" dirty="0" smtClean="0"/>
              <a:t>苏教体艺</a:t>
            </a:r>
            <a:r>
              <a:rPr lang="en-US" altLang="zh-CN" sz="1000" b="1" dirty="0" smtClean="0"/>
              <a:t>〔2019〕2</a:t>
            </a:r>
            <a:r>
              <a:rPr lang="zh-CN" altLang="en-US" sz="1000" b="1" dirty="0" smtClean="0"/>
              <a:t>号</a:t>
            </a:r>
            <a:endParaRPr lang="en-US" altLang="zh-CN" sz="1000" b="1" dirty="0" smtClean="0"/>
          </a:p>
          <a:p>
            <a:endParaRPr lang="en-US" altLang="zh-CN" sz="1000" b="1" dirty="0" smtClean="0"/>
          </a:p>
          <a:p>
            <a:pPr algn="l"/>
            <a:r>
              <a:rPr lang="zh-CN" altLang="en-US" sz="1000" b="1" dirty="0" smtClean="0">
                <a:solidFill>
                  <a:srgbClr val="FF0000"/>
                </a:solidFill>
              </a:rPr>
              <a:t>各普通高等学校、独立学院：</a:t>
            </a:r>
          </a:p>
          <a:p>
            <a:pPr algn="l"/>
            <a:r>
              <a:rPr lang="zh-CN" altLang="en-US" sz="1000" b="1" dirty="0" smtClean="0">
                <a:solidFill>
                  <a:srgbClr val="FF0000"/>
                </a:solidFill>
              </a:rPr>
              <a:t>          为贯彻落实</a:t>
            </a:r>
            <a:r>
              <a:rPr lang="en-US" altLang="zh-CN" sz="1000" b="1" dirty="0" smtClean="0">
                <a:solidFill>
                  <a:srgbClr val="FF0000"/>
                </a:solidFill>
              </a:rPr>
              <a:t>《</a:t>
            </a:r>
            <a:r>
              <a:rPr lang="zh-CN" altLang="en-US" sz="1000" b="1" dirty="0" smtClean="0">
                <a:solidFill>
                  <a:srgbClr val="FF0000"/>
                </a:solidFill>
              </a:rPr>
              <a:t>高等学校体育工作基本标准</a:t>
            </a:r>
            <a:r>
              <a:rPr lang="en-US" altLang="zh-CN" sz="1000" b="1" dirty="0" smtClean="0">
                <a:solidFill>
                  <a:srgbClr val="FF0000"/>
                </a:solidFill>
              </a:rPr>
              <a:t>》</a:t>
            </a:r>
            <a:r>
              <a:rPr lang="zh-CN" altLang="en-US" sz="1000" b="1" dirty="0" smtClean="0">
                <a:solidFill>
                  <a:srgbClr val="FF0000"/>
                </a:solidFill>
              </a:rPr>
              <a:t>（教体艺</a:t>
            </a:r>
            <a:r>
              <a:rPr lang="en-US" altLang="zh-CN" sz="1000" b="1" dirty="0" smtClean="0">
                <a:solidFill>
                  <a:srgbClr val="FF0000"/>
                </a:solidFill>
              </a:rPr>
              <a:t>﹝2014﹞4</a:t>
            </a:r>
            <a:r>
              <a:rPr lang="zh-CN" altLang="en-US" sz="1000" b="1" dirty="0" smtClean="0">
                <a:solidFill>
                  <a:srgbClr val="FF0000"/>
                </a:solidFill>
              </a:rPr>
              <a:t>号）和</a:t>
            </a:r>
            <a:r>
              <a:rPr lang="en-US" altLang="zh-CN" sz="1000" b="1" dirty="0" smtClean="0">
                <a:solidFill>
                  <a:srgbClr val="FF0000"/>
                </a:solidFill>
              </a:rPr>
              <a:t>《</a:t>
            </a:r>
            <a:r>
              <a:rPr lang="zh-CN" altLang="en-US" sz="1000" b="1" dirty="0" smtClean="0">
                <a:solidFill>
                  <a:srgbClr val="FF0000"/>
                </a:solidFill>
              </a:rPr>
              <a:t>江苏省关于深化教育体制机制改革的实施意见</a:t>
            </a:r>
            <a:r>
              <a:rPr lang="en-US" altLang="zh-CN" sz="1000" b="1" dirty="0" smtClean="0">
                <a:solidFill>
                  <a:srgbClr val="FF0000"/>
                </a:solidFill>
              </a:rPr>
              <a:t>》</a:t>
            </a:r>
            <a:r>
              <a:rPr lang="zh-CN" altLang="en-US" sz="1000" b="1" dirty="0" smtClean="0">
                <a:solidFill>
                  <a:srgbClr val="FF0000"/>
                </a:solidFill>
              </a:rPr>
              <a:t>（苏办发</a:t>
            </a:r>
            <a:r>
              <a:rPr lang="en-US" altLang="zh-CN" sz="1000" b="1" dirty="0" smtClean="0">
                <a:solidFill>
                  <a:srgbClr val="FF0000"/>
                </a:solidFill>
              </a:rPr>
              <a:t>﹝2018﹞27</a:t>
            </a:r>
            <a:r>
              <a:rPr lang="zh-CN" altLang="en-US" sz="1000" b="1" dirty="0" smtClean="0">
                <a:solidFill>
                  <a:srgbClr val="FF0000"/>
                </a:solidFill>
              </a:rPr>
              <a:t>号）要求，进一步深化高等学校体育改革，改善大学生体育锻炼行为，促进大学生体质健康水平提升，经研究，定于</a:t>
            </a:r>
            <a:r>
              <a:rPr lang="en-US" altLang="zh-CN" sz="1000" b="1" dirty="0" smtClean="0">
                <a:solidFill>
                  <a:srgbClr val="FF0000"/>
                </a:solidFill>
              </a:rPr>
              <a:t>2019</a:t>
            </a:r>
            <a:r>
              <a:rPr lang="zh-CN" altLang="en-US" sz="1000" b="1" dirty="0" smtClean="0">
                <a:solidFill>
                  <a:srgbClr val="FF0000"/>
                </a:solidFill>
              </a:rPr>
              <a:t>年起在南京地区普通高等学校（含独立学院，下同）试点实施国家学生体质健康标准等级证书制度（以下简称“等级证书制度”）。现将有关事项通知如下。</a:t>
            </a:r>
          </a:p>
          <a:p>
            <a:pPr algn="l"/>
            <a:r>
              <a:rPr lang="zh-CN" altLang="en-US" sz="1000" b="1" dirty="0" smtClean="0">
                <a:solidFill>
                  <a:srgbClr val="FF0000"/>
                </a:solidFill>
              </a:rPr>
              <a:t>一、实施对象</a:t>
            </a:r>
          </a:p>
          <a:p>
            <a:pPr algn="l"/>
            <a:r>
              <a:rPr lang="zh-CN" altLang="en-US" sz="1000" b="1" dirty="0" smtClean="0">
                <a:solidFill>
                  <a:srgbClr val="FF0000"/>
                </a:solidFill>
              </a:rPr>
              <a:t>           南京地区普通高等学校毕业年度学生。</a:t>
            </a:r>
          </a:p>
          <a:p>
            <a:pPr algn="l"/>
            <a:r>
              <a:rPr lang="zh-CN" altLang="en-US" sz="1000" b="1" dirty="0" smtClean="0">
                <a:solidFill>
                  <a:srgbClr val="FF0000"/>
                </a:solidFill>
              </a:rPr>
              <a:t>二、实施内容</a:t>
            </a:r>
          </a:p>
          <a:p>
            <a:pPr algn="l"/>
            <a:r>
              <a:rPr lang="en-US" altLang="zh-CN" sz="1000" b="1" dirty="0" smtClean="0">
                <a:solidFill>
                  <a:srgbClr val="FF0000"/>
                </a:solidFill>
              </a:rPr>
              <a:t>         《</a:t>
            </a:r>
            <a:r>
              <a:rPr lang="zh-CN" altLang="en-US" sz="1000" b="1" dirty="0" smtClean="0">
                <a:solidFill>
                  <a:srgbClr val="FF0000"/>
                </a:solidFill>
              </a:rPr>
              <a:t>国家学生体质健康标准（</a:t>
            </a:r>
            <a:r>
              <a:rPr lang="en-US" altLang="zh-CN" sz="1000" b="1" dirty="0" smtClean="0">
                <a:solidFill>
                  <a:srgbClr val="FF0000"/>
                </a:solidFill>
              </a:rPr>
              <a:t>2014</a:t>
            </a:r>
            <a:r>
              <a:rPr lang="zh-CN" altLang="en-US" sz="1000" b="1" dirty="0" smtClean="0">
                <a:solidFill>
                  <a:srgbClr val="FF0000"/>
                </a:solidFill>
              </a:rPr>
              <a:t>年修订）</a:t>
            </a:r>
            <a:r>
              <a:rPr lang="en-US" altLang="zh-CN" sz="1000" b="1" dirty="0" smtClean="0">
                <a:solidFill>
                  <a:srgbClr val="FF0000"/>
                </a:solidFill>
              </a:rPr>
              <a:t>》</a:t>
            </a:r>
            <a:r>
              <a:rPr lang="zh-CN" altLang="en-US" sz="1000" b="1" dirty="0" smtClean="0">
                <a:solidFill>
                  <a:srgbClr val="FF0000"/>
                </a:solidFill>
              </a:rPr>
              <a:t>测试内容。</a:t>
            </a:r>
          </a:p>
          <a:p>
            <a:pPr algn="l"/>
            <a:r>
              <a:rPr lang="zh-CN" altLang="en-US" sz="1000" b="1" dirty="0" smtClean="0">
                <a:solidFill>
                  <a:srgbClr val="FF0000"/>
                </a:solidFill>
              </a:rPr>
              <a:t>三、实施步骤</a:t>
            </a:r>
          </a:p>
          <a:p>
            <a:pPr algn="l"/>
            <a:r>
              <a:rPr lang="en-US" altLang="zh-CN" sz="1000" b="1" dirty="0" smtClean="0">
                <a:solidFill>
                  <a:srgbClr val="FF0000"/>
                </a:solidFill>
              </a:rPr>
              <a:t>        1</a:t>
            </a:r>
            <a:r>
              <a:rPr lang="zh-CN" altLang="en-US" sz="1000" b="1" dirty="0" smtClean="0">
                <a:solidFill>
                  <a:srgbClr val="FF0000"/>
                </a:solidFill>
              </a:rPr>
              <a:t>．测试工作。南京地区高校</a:t>
            </a:r>
            <a:r>
              <a:rPr lang="en-US" altLang="zh-CN" sz="1000" b="1" dirty="0" smtClean="0">
                <a:solidFill>
                  <a:srgbClr val="FF0000"/>
                </a:solidFill>
              </a:rPr>
              <a:t>2019</a:t>
            </a:r>
            <a:r>
              <a:rPr lang="zh-CN" altLang="en-US" sz="1000" b="1" dirty="0" smtClean="0">
                <a:solidFill>
                  <a:srgbClr val="FF0000"/>
                </a:solidFill>
              </a:rPr>
              <a:t>年全面开展毕业年度</a:t>
            </a:r>
            <a:r>
              <a:rPr lang="en-US" altLang="zh-CN" sz="1000" b="1" dirty="0" smtClean="0">
                <a:solidFill>
                  <a:srgbClr val="FF0000"/>
                </a:solidFill>
              </a:rPr>
              <a:t>《</a:t>
            </a:r>
            <a:r>
              <a:rPr lang="zh-CN" altLang="en-US" sz="1000" b="1" dirty="0" smtClean="0">
                <a:solidFill>
                  <a:srgbClr val="FF0000"/>
                </a:solidFill>
              </a:rPr>
              <a:t>国家学生体质健康标准（</a:t>
            </a:r>
            <a:r>
              <a:rPr lang="en-US" altLang="zh-CN" sz="1000" b="1" dirty="0" smtClean="0">
                <a:solidFill>
                  <a:srgbClr val="FF0000"/>
                </a:solidFill>
              </a:rPr>
              <a:t>2014</a:t>
            </a:r>
            <a:r>
              <a:rPr lang="zh-CN" altLang="en-US" sz="1000" b="1" dirty="0" smtClean="0">
                <a:solidFill>
                  <a:srgbClr val="FF0000"/>
                </a:solidFill>
              </a:rPr>
              <a:t>年修订）</a:t>
            </a:r>
            <a:r>
              <a:rPr lang="en-US" altLang="zh-CN" sz="1000" b="1" dirty="0" smtClean="0">
                <a:solidFill>
                  <a:srgbClr val="FF0000"/>
                </a:solidFill>
              </a:rPr>
              <a:t>》</a:t>
            </a:r>
            <a:r>
              <a:rPr lang="zh-CN" altLang="en-US" sz="1000" b="1" dirty="0" smtClean="0">
                <a:solidFill>
                  <a:srgbClr val="FF0000"/>
                </a:solidFill>
              </a:rPr>
              <a:t>测试工作，测试工作截止时间为</a:t>
            </a:r>
            <a:r>
              <a:rPr lang="en-US" altLang="zh-CN" sz="1000" b="1" dirty="0" smtClean="0">
                <a:solidFill>
                  <a:srgbClr val="FF0000"/>
                </a:solidFill>
              </a:rPr>
              <a:t>3</a:t>
            </a:r>
            <a:r>
              <a:rPr lang="zh-CN" altLang="en-US" sz="1000" b="1" dirty="0" smtClean="0">
                <a:solidFill>
                  <a:srgbClr val="FF0000"/>
                </a:solidFill>
              </a:rPr>
              <a:t>月</a:t>
            </a:r>
            <a:r>
              <a:rPr lang="en-US" altLang="zh-CN" sz="1000" b="1" dirty="0" smtClean="0">
                <a:solidFill>
                  <a:srgbClr val="FF0000"/>
                </a:solidFill>
              </a:rPr>
              <a:t>31</a:t>
            </a:r>
            <a:r>
              <a:rPr lang="zh-CN" altLang="en-US" sz="1000" b="1" dirty="0" smtClean="0">
                <a:solidFill>
                  <a:srgbClr val="FF0000"/>
                </a:solidFill>
              </a:rPr>
              <a:t>日。各高校应结合实际制定相关测试工作方案，因先天性身体疾病、残疾等原因不能正常参加测试的学生，经本人申请，高校体育部门核准，可免予毕业年度体质健康标准测试，不颁发等级证书；因伤不能参加毕业年度测试的学生，毕业后一年内可回校申请补测，并补发等级证书；因实习或身体等原因影响到测试成绩的学生，经本人申请，高校体育部门在</a:t>
            </a:r>
            <a:r>
              <a:rPr lang="en-US" altLang="zh-CN" sz="1000" b="1" dirty="0" smtClean="0">
                <a:solidFill>
                  <a:srgbClr val="FF0000"/>
                </a:solidFill>
              </a:rPr>
              <a:t>3</a:t>
            </a:r>
            <a:r>
              <a:rPr lang="zh-CN" altLang="en-US" sz="1000" b="1" dirty="0" smtClean="0">
                <a:solidFill>
                  <a:srgbClr val="FF0000"/>
                </a:solidFill>
              </a:rPr>
              <a:t>月</a:t>
            </a:r>
            <a:r>
              <a:rPr lang="en-US" altLang="zh-CN" sz="1000" b="1" dirty="0" smtClean="0">
                <a:solidFill>
                  <a:srgbClr val="FF0000"/>
                </a:solidFill>
              </a:rPr>
              <a:t>31</a:t>
            </a:r>
            <a:r>
              <a:rPr lang="zh-CN" altLang="en-US" sz="1000" b="1" dirty="0" smtClean="0">
                <a:solidFill>
                  <a:srgbClr val="FF0000"/>
                </a:solidFill>
              </a:rPr>
              <a:t>日前应组织不少于一次的补测考试。</a:t>
            </a:r>
          </a:p>
          <a:p>
            <a:pPr algn="l"/>
            <a:r>
              <a:rPr lang="en-US" altLang="zh-CN" sz="1000" b="1" dirty="0" smtClean="0">
                <a:solidFill>
                  <a:srgbClr val="FF0000"/>
                </a:solidFill>
              </a:rPr>
              <a:t>     2</a:t>
            </a:r>
            <a:r>
              <a:rPr lang="zh-CN" altLang="en-US" sz="1000" b="1" dirty="0" smtClean="0">
                <a:solidFill>
                  <a:srgbClr val="FF0000"/>
                </a:solidFill>
              </a:rPr>
              <a:t>．成绩统计。各高校完成国家学生体质健康标准测试后，将测试成绩、单项评分、测试总分、测试等级等信息与教务部门核实后，进行公示（公示时间</a:t>
            </a:r>
            <a:r>
              <a:rPr lang="en-US" altLang="zh-CN" sz="1000" b="1" dirty="0" smtClean="0">
                <a:solidFill>
                  <a:srgbClr val="FF0000"/>
                </a:solidFill>
              </a:rPr>
              <a:t>1</a:t>
            </a:r>
            <a:r>
              <a:rPr lang="zh-CN" altLang="en-US" sz="1000" b="1" dirty="0" smtClean="0">
                <a:solidFill>
                  <a:srgbClr val="FF0000"/>
                </a:solidFill>
              </a:rPr>
              <a:t>周），并于</a:t>
            </a:r>
            <a:r>
              <a:rPr lang="en-US" altLang="zh-CN" sz="1000" b="1" dirty="0" smtClean="0">
                <a:solidFill>
                  <a:srgbClr val="FF0000"/>
                </a:solidFill>
              </a:rPr>
              <a:t>3</a:t>
            </a:r>
            <a:r>
              <a:rPr lang="zh-CN" altLang="en-US" sz="1000" b="1" dirty="0" smtClean="0">
                <a:solidFill>
                  <a:srgbClr val="FF0000"/>
                </a:solidFill>
              </a:rPr>
              <a:t>月</a:t>
            </a:r>
            <a:r>
              <a:rPr lang="en-US" altLang="zh-CN" sz="1000" b="1" dirty="0" smtClean="0">
                <a:solidFill>
                  <a:srgbClr val="FF0000"/>
                </a:solidFill>
              </a:rPr>
              <a:t>31</a:t>
            </a:r>
            <a:r>
              <a:rPr lang="zh-CN" altLang="en-US" sz="1000" b="1" dirty="0" smtClean="0">
                <a:solidFill>
                  <a:srgbClr val="FF0000"/>
                </a:solidFill>
              </a:rPr>
              <a:t>日前将测试成绩、证书等级等信息电子版发送给江苏省教育厅体卫艺处古恺，联系电话</a:t>
            </a:r>
            <a:r>
              <a:rPr lang="en-US" altLang="zh-CN" sz="1000" b="1" dirty="0" smtClean="0">
                <a:solidFill>
                  <a:srgbClr val="FF0000"/>
                </a:solidFill>
              </a:rPr>
              <a:t>13813989338</a:t>
            </a:r>
            <a:r>
              <a:rPr lang="zh-CN" altLang="en-US" sz="1000" b="1" dirty="0" smtClean="0">
                <a:solidFill>
                  <a:srgbClr val="FF0000"/>
                </a:solidFill>
              </a:rPr>
              <a:t>，联系邮箱：</a:t>
            </a:r>
            <a:r>
              <a:rPr lang="en-US" sz="1000" b="1" dirty="0" smtClean="0">
                <a:solidFill>
                  <a:srgbClr val="FF0000"/>
                </a:solidFill>
              </a:rPr>
              <a:t>jstzjkzs@163.com。</a:t>
            </a:r>
          </a:p>
          <a:p>
            <a:pPr algn="l"/>
            <a:r>
              <a:rPr lang="en-US" sz="1000" b="1" dirty="0" smtClean="0">
                <a:solidFill>
                  <a:srgbClr val="FF0000"/>
                </a:solidFill>
              </a:rPr>
              <a:t>     3．</a:t>
            </a:r>
            <a:r>
              <a:rPr lang="zh-CN" altLang="en-US" sz="1000" b="1" dirty="0" smtClean="0">
                <a:solidFill>
                  <a:srgbClr val="FF0000"/>
                </a:solidFill>
              </a:rPr>
              <a:t>证书印制。省教育厅统一制作国家学生体质健康标准等级证书模板，各高校根据公示信息，加盖校长签名章和学校印章后进行证书打印。</a:t>
            </a:r>
          </a:p>
          <a:p>
            <a:pPr algn="l"/>
            <a:r>
              <a:rPr lang="en-US" altLang="zh-CN" sz="1000" b="1" dirty="0" smtClean="0">
                <a:solidFill>
                  <a:srgbClr val="FF0000"/>
                </a:solidFill>
              </a:rPr>
              <a:t>    4</a:t>
            </a:r>
            <a:r>
              <a:rPr lang="zh-CN" altLang="en-US" sz="1000" b="1" dirty="0" smtClean="0">
                <a:solidFill>
                  <a:srgbClr val="FF0000"/>
                </a:solidFill>
              </a:rPr>
              <a:t>．证书颁发。等级证书制度是按照学生毕业年度</a:t>
            </a:r>
            <a:r>
              <a:rPr lang="en-US" altLang="zh-CN" sz="1000" b="1" dirty="0" smtClean="0">
                <a:solidFill>
                  <a:srgbClr val="FF0000"/>
                </a:solidFill>
              </a:rPr>
              <a:t>《</a:t>
            </a:r>
            <a:r>
              <a:rPr lang="zh-CN" altLang="en-US" sz="1000" b="1" dirty="0" smtClean="0">
                <a:solidFill>
                  <a:srgbClr val="FF0000"/>
                </a:solidFill>
              </a:rPr>
              <a:t>国家学生体质健康标准（</a:t>
            </a:r>
            <a:r>
              <a:rPr lang="en-US" altLang="zh-CN" sz="1000" b="1" dirty="0" smtClean="0">
                <a:solidFill>
                  <a:srgbClr val="FF0000"/>
                </a:solidFill>
              </a:rPr>
              <a:t>2014</a:t>
            </a:r>
            <a:r>
              <a:rPr lang="zh-CN" altLang="en-US" sz="1000" b="1" dirty="0" smtClean="0">
                <a:solidFill>
                  <a:srgbClr val="FF0000"/>
                </a:solidFill>
              </a:rPr>
              <a:t>年修订）</a:t>
            </a:r>
            <a:r>
              <a:rPr lang="en-US" altLang="zh-CN" sz="1000" b="1" dirty="0" smtClean="0">
                <a:solidFill>
                  <a:srgbClr val="FF0000"/>
                </a:solidFill>
              </a:rPr>
              <a:t>》</a:t>
            </a:r>
            <a:r>
              <a:rPr lang="zh-CN" altLang="en-US" sz="1000" b="1" dirty="0" smtClean="0">
                <a:solidFill>
                  <a:srgbClr val="FF0000"/>
                </a:solidFill>
              </a:rPr>
              <a:t>测试成绩分为“合格”和“优秀”等级。毕业           年度学生体质健康标准测试成绩达到</a:t>
            </a:r>
            <a:r>
              <a:rPr lang="en-US" altLang="zh-CN" sz="1000" b="1" dirty="0" smtClean="0">
                <a:solidFill>
                  <a:srgbClr val="FF0000"/>
                </a:solidFill>
              </a:rPr>
              <a:t>60.0-89.9</a:t>
            </a:r>
            <a:r>
              <a:rPr lang="zh-CN" altLang="en-US" sz="1000" b="1" dirty="0" smtClean="0">
                <a:solidFill>
                  <a:srgbClr val="FF0000"/>
                </a:solidFill>
              </a:rPr>
              <a:t>分者，颁发合格等级证书；测试成绩达到</a:t>
            </a:r>
            <a:r>
              <a:rPr lang="en-US" altLang="zh-CN" sz="1000" b="1" dirty="0" smtClean="0">
                <a:solidFill>
                  <a:srgbClr val="FF0000"/>
                </a:solidFill>
              </a:rPr>
              <a:t>90.0</a:t>
            </a:r>
            <a:r>
              <a:rPr lang="zh-CN" altLang="en-US" sz="1000" b="1" dirty="0" smtClean="0">
                <a:solidFill>
                  <a:srgbClr val="FF0000"/>
                </a:solidFill>
              </a:rPr>
              <a:t>分及以上者，颁发优秀等级证书。等级证书由各高校校长签发，</a:t>
            </a:r>
            <a:r>
              <a:rPr lang="en-US" altLang="zh-CN" sz="1000" b="1" dirty="0" smtClean="0">
                <a:solidFill>
                  <a:srgbClr val="FF0000"/>
                </a:solidFill>
              </a:rPr>
              <a:t>2019</a:t>
            </a:r>
            <a:r>
              <a:rPr lang="zh-CN" altLang="en-US" sz="1000" b="1" dirty="0" smtClean="0">
                <a:solidFill>
                  <a:srgbClr val="FF0000"/>
                </a:solidFill>
              </a:rPr>
              <a:t>年</a:t>
            </a:r>
            <a:r>
              <a:rPr lang="en-US" altLang="zh-CN" sz="1000" b="1" dirty="0" smtClean="0">
                <a:solidFill>
                  <a:srgbClr val="FF0000"/>
                </a:solidFill>
              </a:rPr>
              <a:t>6</a:t>
            </a:r>
            <a:r>
              <a:rPr lang="zh-CN" altLang="en-US" sz="1000" b="1" dirty="0" smtClean="0">
                <a:solidFill>
                  <a:srgbClr val="FF0000"/>
                </a:solidFill>
              </a:rPr>
              <a:t>月底前完成颁发工作。</a:t>
            </a:r>
          </a:p>
          <a:p>
            <a:pPr algn="l"/>
            <a:r>
              <a:rPr lang="zh-CN" altLang="en-US" sz="1000" b="1" dirty="0" smtClean="0">
                <a:solidFill>
                  <a:srgbClr val="FF0000"/>
                </a:solidFill>
              </a:rPr>
              <a:t>在总结南京地区普通高等学校试点实施工作的基础上，从</a:t>
            </a:r>
            <a:r>
              <a:rPr lang="en-US" altLang="zh-CN" sz="1000" b="1" dirty="0" smtClean="0">
                <a:solidFill>
                  <a:srgbClr val="FF0000"/>
                </a:solidFill>
              </a:rPr>
              <a:t>2020</a:t>
            </a:r>
            <a:r>
              <a:rPr lang="zh-CN" altLang="en-US" sz="1000" b="1" dirty="0" smtClean="0">
                <a:solidFill>
                  <a:srgbClr val="FF0000"/>
                </a:solidFill>
              </a:rPr>
              <a:t>年起，将在全省普通高等学校、独立学院全面实施等级证书制度。</a:t>
            </a:r>
          </a:p>
          <a:p>
            <a:pPr algn="l"/>
            <a:r>
              <a:rPr lang="zh-CN" altLang="en-US" sz="1000" b="1" dirty="0" smtClean="0">
                <a:solidFill>
                  <a:srgbClr val="FF0000"/>
                </a:solidFill>
              </a:rPr>
              <a:t>四、相关工作要求</a:t>
            </a:r>
          </a:p>
          <a:p>
            <a:pPr algn="l"/>
            <a:r>
              <a:rPr lang="en-US" altLang="zh-CN" sz="1000" b="1" dirty="0" smtClean="0">
                <a:solidFill>
                  <a:srgbClr val="FF0000"/>
                </a:solidFill>
              </a:rPr>
              <a:t>1</a:t>
            </a:r>
            <a:r>
              <a:rPr lang="zh-CN" altLang="en-US" sz="1000" b="1" dirty="0" smtClean="0">
                <a:solidFill>
                  <a:srgbClr val="FF0000"/>
                </a:solidFill>
              </a:rPr>
              <a:t>．加强组织领导。各高校要成立以校领导牵头、体育部门负责、多部门参加的学生体质健康标准等级证书制度工作组，制定实施方案，细化工作流程，明确责任分工，确保规范、有序、安全、高质量地完成各项工作。</a:t>
            </a:r>
          </a:p>
          <a:p>
            <a:pPr algn="l"/>
            <a:r>
              <a:rPr lang="en-US" altLang="zh-CN" sz="1000" b="1" dirty="0" smtClean="0">
                <a:solidFill>
                  <a:srgbClr val="FF0000"/>
                </a:solidFill>
              </a:rPr>
              <a:t>2</a:t>
            </a:r>
            <a:r>
              <a:rPr lang="zh-CN" altLang="en-US" sz="1000" b="1" dirty="0" smtClean="0">
                <a:solidFill>
                  <a:srgbClr val="FF0000"/>
                </a:solidFill>
              </a:rPr>
              <a:t>．规范测试过程。各高校要严格按照</a:t>
            </a:r>
            <a:r>
              <a:rPr lang="en-US" altLang="zh-CN" sz="1000" b="1" dirty="0" smtClean="0">
                <a:solidFill>
                  <a:srgbClr val="FF0000"/>
                </a:solidFill>
              </a:rPr>
              <a:t>《</a:t>
            </a:r>
            <a:r>
              <a:rPr lang="zh-CN" altLang="en-US" sz="1000" b="1" dirty="0" smtClean="0">
                <a:solidFill>
                  <a:srgbClr val="FF0000"/>
                </a:solidFill>
              </a:rPr>
              <a:t>国家学生体质健康标准（</a:t>
            </a:r>
            <a:r>
              <a:rPr lang="en-US" altLang="zh-CN" sz="1000" b="1" dirty="0" smtClean="0">
                <a:solidFill>
                  <a:srgbClr val="FF0000"/>
                </a:solidFill>
              </a:rPr>
              <a:t>2014</a:t>
            </a:r>
            <a:r>
              <a:rPr lang="zh-CN" altLang="en-US" sz="1000" b="1" dirty="0" smtClean="0">
                <a:solidFill>
                  <a:srgbClr val="FF0000"/>
                </a:solidFill>
              </a:rPr>
              <a:t>年修订）</a:t>
            </a:r>
            <a:r>
              <a:rPr lang="en-US" altLang="zh-CN" sz="1000" b="1" dirty="0" smtClean="0">
                <a:solidFill>
                  <a:srgbClr val="FF0000"/>
                </a:solidFill>
              </a:rPr>
              <a:t>》</a:t>
            </a:r>
            <a:r>
              <a:rPr lang="zh-CN" altLang="en-US" sz="1000" b="1" dirty="0" smtClean="0">
                <a:solidFill>
                  <a:srgbClr val="FF0000"/>
                </a:solidFill>
              </a:rPr>
              <a:t>测试内容标准开展测试工作，做到“五个统一”，即统一测试队伍和培训、统一测试场地和器材，统一测试时间和流程、统一数据录入和公示、统一上报成绩和证书等级，确保测试全过程公平、公正、公开，测试数据客观、真实、可靠。</a:t>
            </a:r>
          </a:p>
          <a:p>
            <a:pPr algn="l"/>
            <a:r>
              <a:rPr lang="en-US" altLang="zh-CN" sz="1000" b="1" dirty="0" smtClean="0">
                <a:solidFill>
                  <a:srgbClr val="FF0000"/>
                </a:solidFill>
              </a:rPr>
              <a:t>3</a:t>
            </a:r>
            <a:r>
              <a:rPr lang="zh-CN" altLang="en-US" sz="1000" b="1" dirty="0" smtClean="0">
                <a:solidFill>
                  <a:srgbClr val="FF0000"/>
                </a:solidFill>
              </a:rPr>
              <a:t>．建立抽测机制。高校要加强对等级证书制度实施过程的质量监控，成立专项工作组并开展检查指导，及时发现问题、及时解决问题。省教育厅将对各高校实施等级证书制度情况进行抽测和调研评估，总结经验，树立典型，适时公布全省高校开展情况。</a:t>
            </a:r>
          </a:p>
          <a:p>
            <a:pPr algn="l"/>
            <a:r>
              <a:rPr lang="en-US" altLang="zh-CN" sz="1000" b="1" dirty="0" smtClean="0">
                <a:solidFill>
                  <a:srgbClr val="FF0000"/>
                </a:solidFill>
              </a:rPr>
              <a:t>4</a:t>
            </a:r>
            <a:r>
              <a:rPr lang="zh-CN" altLang="en-US" sz="1000" b="1" dirty="0" smtClean="0">
                <a:solidFill>
                  <a:srgbClr val="FF0000"/>
                </a:solidFill>
              </a:rPr>
              <a:t>．营造良好氛围。各高校要充分利用校园媒体，做好舆论宣传，营造出良好的校园文化氛围，大力宣传等级证书制度，提高大学生的认可度。立足高校自身实际，充分利用各种体育资源，创新锻炼方式，增加锻炼时间，提升校园体育活跃度，浓郁文化氛围，发</a:t>
            </a:r>
            <a:r>
              <a:rPr lang="zh-CN" altLang="en-US" sz="1000" dirty="0" smtClean="0">
                <a:solidFill>
                  <a:srgbClr val="FF0000"/>
                </a:solidFill>
              </a:rPr>
              <a:t>发挥等级证书制度的杠杆作用。</a:t>
            </a:r>
            <a:endParaRPr lang="en-US" altLang="zh-CN" sz="1000" dirty="0" smtClean="0">
              <a:solidFill>
                <a:srgbClr val="FF0000"/>
              </a:solidFill>
            </a:endParaRPr>
          </a:p>
          <a:p>
            <a:pPr algn="r"/>
            <a:r>
              <a:rPr lang="zh-CN" altLang="en-US" sz="1000" b="1" dirty="0" smtClean="0">
                <a:solidFill>
                  <a:srgbClr val="FF0000"/>
                </a:solidFill>
              </a:rPr>
              <a:t>江苏省教育厅</a:t>
            </a:r>
          </a:p>
          <a:p>
            <a:pPr algn="r"/>
            <a:r>
              <a:rPr lang="en-US" altLang="zh-CN" sz="1000" b="1" dirty="0" smtClean="0">
                <a:solidFill>
                  <a:srgbClr val="FF0000"/>
                </a:solidFill>
              </a:rPr>
              <a:t>2019</a:t>
            </a:r>
            <a:r>
              <a:rPr lang="zh-CN" altLang="en-US" sz="1000" b="1" dirty="0" smtClean="0">
                <a:solidFill>
                  <a:srgbClr val="FF0000"/>
                </a:solidFill>
              </a:rPr>
              <a:t>年</a:t>
            </a:r>
            <a:r>
              <a:rPr lang="en-US" altLang="zh-CN" sz="1000" b="1" dirty="0" smtClean="0">
                <a:solidFill>
                  <a:srgbClr val="FF0000"/>
                </a:solidFill>
              </a:rPr>
              <a:t>1</a:t>
            </a:r>
            <a:r>
              <a:rPr lang="zh-CN" altLang="en-US" sz="1000" b="1" dirty="0" smtClean="0">
                <a:solidFill>
                  <a:srgbClr val="FF0000"/>
                </a:solidFill>
              </a:rPr>
              <a:t>月</a:t>
            </a:r>
            <a:r>
              <a:rPr lang="en-US" altLang="zh-CN" sz="1000" b="1" dirty="0" smtClean="0">
                <a:solidFill>
                  <a:srgbClr val="FF0000"/>
                </a:solidFill>
              </a:rPr>
              <a:t>28</a:t>
            </a:r>
            <a:r>
              <a:rPr lang="zh-CN" altLang="en-US" sz="1000" b="1" dirty="0" smtClean="0">
                <a:solidFill>
                  <a:srgbClr val="FF0000"/>
                </a:solidFill>
              </a:rPr>
              <a:t>日</a:t>
            </a:r>
          </a:p>
          <a:p>
            <a:pPr algn="l"/>
            <a:r>
              <a:rPr lang="zh-CN" altLang="en-US" sz="1000" b="1" dirty="0" smtClean="0"/>
              <a:t/>
            </a:r>
            <a:br>
              <a:rPr lang="zh-CN" altLang="en-US" sz="1000" b="1" dirty="0" smtClean="0"/>
            </a:br>
            <a:endParaRPr lang="zh-CN" altLang="en-US" sz="10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等级证书评定标准和等级</a:t>
            </a:r>
            <a:endParaRPr lang="zh-CN" altLang="en-US" dirty="0"/>
          </a:p>
        </p:txBody>
      </p:sp>
      <p:sp>
        <p:nvSpPr>
          <p:cNvPr id="3" name="内容占位符 2"/>
          <p:cNvSpPr>
            <a:spLocks noGrp="1"/>
          </p:cNvSpPr>
          <p:nvPr>
            <p:ph idx="1"/>
          </p:nvPr>
        </p:nvSpPr>
        <p:spPr/>
        <p:txBody>
          <a:bodyPr>
            <a:normAutofit fontScale="92500" lnSpcReduction="20000"/>
          </a:bodyPr>
          <a:lstStyle/>
          <a:p>
            <a:r>
              <a:rPr lang="en-US" altLang="zh-CN" dirty="0" smtClean="0"/>
              <a:t>1</a:t>
            </a:r>
            <a:r>
              <a:rPr lang="zh-CN" altLang="en-US" dirty="0" smtClean="0"/>
              <a:t>、评定标准：</a:t>
            </a:r>
            <a:endParaRPr lang="en-US" altLang="zh-CN" dirty="0" smtClean="0"/>
          </a:p>
          <a:p>
            <a:pPr>
              <a:buNone/>
            </a:pPr>
            <a:r>
              <a:rPr lang="en-US" altLang="zh-CN" sz="2800" dirty="0" smtClean="0">
                <a:latin typeface="隶书" pitchFamily="49" charset="-122"/>
                <a:ea typeface="隶书" pitchFamily="49" charset="-122"/>
              </a:rPr>
              <a:t>           </a:t>
            </a:r>
            <a:r>
              <a:rPr lang="zh-CN" altLang="en-US" sz="2800" dirty="0" smtClean="0">
                <a:latin typeface="隶书" pitchFamily="49" charset="-122"/>
                <a:ea typeface="隶书" pitchFamily="49" charset="-122"/>
              </a:rPr>
              <a:t>应届毕业生参加当年度</a:t>
            </a:r>
            <a:r>
              <a:rPr lang="en-US" altLang="zh-CN" sz="2800" dirty="0" smtClean="0">
                <a:latin typeface="隶书" pitchFamily="49" charset="-122"/>
                <a:ea typeface="隶书" pitchFamily="49" charset="-122"/>
              </a:rPr>
              <a:t>《</a:t>
            </a:r>
            <a:r>
              <a:rPr lang="zh-CN" altLang="en-US" sz="2800" dirty="0" smtClean="0">
                <a:latin typeface="隶书" pitchFamily="49" charset="-122"/>
                <a:ea typeface="隶书" pitchFamily="49" charset="-122"/>
              </a:rPr>
              <a:t>国家学生体质健康标准</a:t>
            </a:r>
            <a:r>
              <a:rPr lang="en-US" altLang="zh-CN" sz="2800" dirty="0" smtClean="0">
                <a:latin typeface="隶书" pitchFamily="49" charset="-122"/>
                <a:ea typeface="隶书" pitchFamily="49" charset="-122"/>
              </a:rPr>
              <a:t>》</a:t>
            </a:r>
            <a:r>
              <a:rPr lang="zh-CN" altLang="en-US" sz="2800" dirty="0" smtClean="0">
                <a:latin typeface="隶书" pitchFamily="49" charset="-122"/>
                <a:ea typeface="隶书" pitchFamily="49" charset="-122"/>
              </a:rPr>
              <a:t>测试的结果</a:t>
            </a:r>
            <a:r>
              <a:rPr lang="zh-CN" altLang="en-US" sz="2800" dirty="0" smtClean="0">
                <a:solidFill>
                  <a:srgbClr val="FF0000"/>
                </a:solidFill>
                <a:latin typeface="隶书" pitchFamily="49" charset="-122"/>
                <a:ea typeface="隶书" pitchFamily="49" charset="-122"/>
              </a:rPr>
              <a:t>（不包含长跑加分）</a:t>
            </a:r>
            <a:r>
              <a:rPr lang="zh-CN" altLang="en-US" sz="2800" dirty="0" smtClean="0">
                <a:latin typeface="隶书" pitchFamily="49" charset="-122"/>
                <a:ea typeface="隶书" pitchFamily="49" charset="-122"/>
              </a:rPr>
              <a:t>为准。及格、良好（</a:t>
            </a:r>
            <a:r>
              <a:rPr lang="en-US" altLang="zh-CN" sz="2800" dirty="0" smtClean="0">
                <a:latin typeface="隶书" pitchFamily="49" charset="-122"/>
                <a:ea typeface="隶书" pitchFamily="49" charset="-122"/>
              </a:rPr>
              <a:t>60---89</a:t>
            </a:r>
            <a:r>
              <a:rPr lang="zh-CN" altLang="en-US" sz="2800" dirty="0" smtClean="0">
                <a:latin typeface="隶书" pitchFamily="49" charset="-122"/>
                <a:ea typeface="隶书" pitchFamily="49" charset="-122"/>
              </a:rPr>
              <a:t>分）的可获得合格等级，优秀（</a:t>
            </a:r>
            <a:r>
              <a:rPr lang="en-US" altLang="zh-CN" sz="2800" dirty="0" smtClean="0">
                <a:latin typeface="隶书" pitchFamily="49" charset="-122"/>
                <a:ea typeface="隶书" pitchFamily="49" charset="-122"/>
              </a:rPr>
              <a:t>90</a:t>
            </a:r>
            <a:r>
              <a:rPr lang="zh-CN" altLang="en-US" sz="2800" dirty="0" smtClean="0">
                <a:latin typeface="隶书" pitchFamily="49" charset="-122"/>
                <a:ea typeface="隶书" pitchFamily="49" charset="-122"/>
              </a:rPr>
              <a:t>分以上）的可获得优秀等级</a:t>
            </a:r>
            <a:r>
              <a:rPr lang="zh-CN" altLang="en-US" dirty="0" smtClean="0">
                <a:latin typeface="隶书" pitchFamily="49" charset="-122"/>
                <a:ea typeface="隶书" pitchFamily="49" charset="-122"/>
              </a:rPr>
              <a:t>。</a:t>
            </a:r>
            <a:endParaRPr lang="en-US" altLang="zh-CN" dirty="0" smtClean="0">
              <a:latin typeface="隶书" pitchFamily="49" charset="-122"/>
              <a:ea typeface="隶书" pitchFamily="49" charset="-122"/>
            </a:endParaRPr>
          </a:p>
          <a:p>
            <a:endParaRPr lang="en-US" altLang="zh-CN" dirty="0" smtClean="0"/>
          </a:p>
          <a:p>
            <a:r>
              <a:rPr lang="en-US" altLang="zh-CN" dirty="0" smtClean="0"/>
              <a:t>2</a:t>
            </a:r>
            <a:r>
              <a:rPr lang="zh-CN" altLang="en-US" dirty="0" smtClean="0"/>
              <a:t>、等级</a:t>
            </a:r>
            <a:endParaRPr lang="en-US" altLang="zh-CN" dirty="0" smtClean="0"/>
          </a:p>
          <a:p>
            <a:pPr>
              <a:buNone/>
            </a:pPr>
            <a:r>
              <a:rPr lang="zh-CN" altLang="en-US" dirty="0" smtClean="0">
                <a:latin typeface="隶书" pitchFamily="49" charset="-122"/>
                <a:ea typeface="隶书" pitchFamily="49" charset="-122"/>
              </a:rPr>
              <a:t>        （</a:t>
            </a:r>
            <a:r>
              <a:rPr lang="en-US" altLang="zh-CN" dirty="0" smtClean="0">
                <a:latin typeface="隶书" pitchFamily="49" charset="-122"/>
                <a:ea typeface="隶书" pitchFamily="49" charset="-122"/>
              </a:rPr>
              <a:t>1</a:t>
            </a:r>
            <a:r>
              <a:rPr lang="zh-CN" altLang="en-US" dirty="0" smtClean="0">
                <a:latin typeface="隶书" pitchFamily="49" charset="-122"/>
                <a:ea typeface="隶书" pitchFamily="49" charset="-122"/>
              </a:rPr>
              <a:t>）合格       （</a:t>
            </a:r>
            <a:r>
              <a:rPr lang="en-US" altLang="zh-CN" dirty="0" smtClean="0">
                <a:latin typeface="隶书" pitchFamily="49" charset="-122"/>
                <a:ea typeface="隶书" pitchFamily="49" charset="-122"/>
              </a:rPr>
              <a:t>2</a:t>
            </a:r>
            <a:r>
              <a:rPr lang="zh-CN" altLang="en-US" dirty="0" smtClean="0">
                <a:latin typeface="隶书" pitchFamily="49" charset="-122"/>
                <a:ea typeface="隶书" pitchFamily="49" charset="-122"/>
              </a:rPr>
              <a:t>）优秀</a:t>
            </a:r>
            <a:endParaRPr lang="en-US" altLang="zh-CN" dirty="0" smtClean="0">
              <a:latin typeface="隶书" pitchFamily="49" charset="-122"/>
              <a:ea typeface="隶书" pitchFamily="49" charset="-122"/>
            </a:endParaRPr>
          </a:p>
          <a:p>
            <a:pPr>
              <a:buNone/>
            </a:pPr>
            <a:endParaRPr lang="en-US" altLang="zh-CN" dirty="0" smtClean="0">
              <a:latin typeface="隶书" pitchFamily="49" charset="-122"/>
              <a:ea typeface="隶书" pitchFamily="49" charset="-122"/>
            </a:endParaRPr>
          </a:p>
          <a:p>
            <a:r>
              <a:rPr lang="zh-CN" altLang="en-US" dirty="0" smtClean="0">
                <a:solidFill>
                  <a:srgbClr val="0070C0"/>
                </a:solidFill>
              </a:rPr>
              <a:t>注：</a:t>
            </a:r>
            <a:r>
              <a:rPr lang="en-US" altLang="zh-CN" dirty="0" smtClean="0">
                <a:solidFill>
                  <a:srgbClr val="0070C0"/>
                </a:solidFill>
              </a:rPr>
              <a:t>2019</a:t>
            </a:r>
            <a:r>
              <a:rPr lang="zh-CN" altLang="en-US" dirty="0" smtClean="0">
                <a:solidFill>
                  <a:srgbClr val="0070C0"/>
                </a:solidFill>
              </a:rPr>
              <a:t>年南京高校试行，</a:t>
            </a:r>
            <a:r>
              <a:rPr lang="en-US" altLang="zh-CN" dirty="0" smtClean="0">
                <a:solidFill>
                  <a:srgbClr val="0070C0"/>
                </a:solidFill>
              </a:rPr>
              <a:t>2020</a:t>
            </a:r>
            <a:r>
              <a:rPr lang="zh-CN" altLang="en-US" dirty="0" smtClean="0">
                <a:solidFill>
                  <a:srgbClr val="0070C0"/>
                </a:solidFill>
              </a:rPr>
              <a:t>年开始全省高校实施。</a:t>
            </a:r>
            <a:endParaRPr lang="en-US" altLang="zh-CN" dirty="0" smtClean="0">
              <a:solidFill>
                <a:srgbClr val="0070C0"/>
              </a:solidFill>
            </a:endParaRPr>
          </a:p>
          <a:p>
            <a:endParaRPr lang="zh-CN"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不能获得等级证书情况：</a:t>
            </a:r>
            <a:endParaRPr lang="zh-CN" altLang="en-US" dirty="0"/>
          </a:p>
        </p:txBody>
      </p:sp>
      <p:sp>
        <p:nvSpPr>
          <p:cNvPr id="3" name="内容占位符 2"/>
          <p:cNvSpPr>
            <a:spLocks noGrp="1"/>
          </p:cNvSpPr>
          <p:nvPr>
            <p:ph idx="1"/>
          </p:nvPr>
        </p:nvSpPr>
        <p:spPr/>
        <p:txBody>
          <a:bodyPr/>
          <a:lstStyle/>
          <a:p>
            <a:r>
              <a:rPr lang="en-US" altLang="zh-CN" dirty="0" smtClean="0"/>
              <a:t>1</a:t>
            </a:r>
            <a:r>
              <a:rPr lang="zh-CN" altLang="en-US" dirty="0" smtClean="0"/>
              <a:t>、保健班学生（我校实施四年一贯制教学，不存在免测情况）。</a:t>
            </a:r>
            <a:endParaRPr lang="en-US" altLang="zh-CN" dirty="0" smtClean="0"/>
          </a:p>
          <a:p>
            <a:r>
              <a:rPr lang="en-US" altLang="zh-CN" dirty="0" smtClean="0"/>
              <a:t>2</a:t>
            </a:r>
            <a:r>
              <a:rPr lang="zh-CN" altLang="en-US" dirty="0" smtClean="0"/>
              <a:t>、测试结果不及格的学生。</a:t>
            </a:r>
            <a:endParaRPr lang="en-US" altLang="zh-CN" dirty="0" smtClean="0"/>
          </a:p>
          <a:p>
            <a:r>
              <a:rPr lang="en-US" altLang="zh-CN" dirty="0" smtClean="0"/>
              <a:t>3</a:t>
            </a:r>
            <a:r>
              <a:rPr lang="zh-CN" altLang="en-US" dirty="0" smtClean="0"/>
              <a:t>、测试数据不完整的学生。</a:t>
            </a:r>
            <a:endParaRPr lang="en-US" altLang="zh-CN" dirty="0" smtClean="0"/>
          </a:p>
          <a:p>
            <a:r>
              <a:rPr lang="en-US" altLang="zh-CN" dirty="0" smtClean="0"/>
              <a:t>4</a:t>
            </a:r>
            <a:r>
              <a:rPr lang="zh-CN" altLang="en-US" dirty="0" smtClean="0"/>
              <a:t>、未参加测试的学生。</a:t>
            </a:r>
            <a:endParaRPr lang="en-US" altLang="zh-CN" dirty="0" smtClean="0"/>
          </a:p>
          <a:p>
            <a:endParaRPr lang="zh-CN"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00034" y="0"/>
            <a:ext cx="8229600" cy="1143000"/>
          </a:xfrm>
        </p:spPr>
        <p:txBody>
          <a:bodyPr/>
          <a:lstStyle/>
          <a:p>
            <a:r>
              <a:rPr lang="zh-CN" altLang="en-US" dirty="0" smtClean="0"/>
              <a:t>坐位体前屈</a:t>
            </a:r>
            <a:endParaRPr lang="zh-CN" altLang="en-US" dirty="0"/>
          </a:p>
        </p:txBody>
      </p:sp>
      <p:sp>
        <p:nvSpPr>
          <p:cNvPr id="3" name="内容占位符 2"/>
          <p:cNvSpPr>
            <a:spLocks noGrp="1"/>
          </p:cNvSpPr>
          <p:nvPr>
            <p:ph idx="1"/>
          </p:nvPr>
        </p:nvSpPr>
        <p:spPr>
          <a:xfrm>
            <a:off x="571472" y="928670"/>
            <a:ext cx="8229600" cy="4525963"/>
          </a:xfrm>
        </p:spPr>
        <p:txBody>
          <a:bodyPr>
            <a:normAutofit/>
          </a:bodyPr>
          <a:lstStyle/>
          <a:p>
            <a:pPr>
              <a:buNone/>
            </a:pPr>
            <a:r>
              <a:rPr lang="en-US" altLang="zh-CN" sz="1600" b="1" dirty="0" smtClean="0"/>
              <a:t>1</a:t>
            </a:r>
            <a:r>
              <a:rPr lang="zh-CN" altLang="en-US" sz="1600" b="1" dirty="0" smtClean="0"/>
              <a:t>、测试方法</a:t>
            </a:r>
            <a:endParaRPr lang="en-US" altLang="zh-CN" sz="1600" dirty="0" smtClean="0"/>
          </a:p>
          <a:p>
            <a:pPr>
              <a:buNone/>
            </a:pPr>
            <a:r>
              <a:rPr lang="zh-CN" altLang="en-US" sz="1600" dirty="0" smtClean="0"/>
              <a:t>（</a:t>
            </a:r>
            <a:r>
              <a:rPr lang="en-US" altLang="zh-CN" sz="1600" dirty="0" smtClean="0"/>
              <a:t>1</a:t>
            </a:r>
            <a:r>
              <a:rPr lang="zh-CN" altLang="en-US" sz="1600" dirty="0" smtClean="0"/>
              <a:t>）坐位体前屈采用坐位体前屈测试仪与软垫进行测试。</a:t>
            </a:r>
            <a:endParaRPr lang="en-US" altLang="zh-CN" sz="1600" dirty="0" smtClean="0"/>
          </a:p>
          <a:p>
            <a:pPr>
              <a:buNone/>
            </a:pPr>
            <a:r>
              <a:rPr lang="zh-CN" altLang="en-US" sz="1600" dirty="0" smtClean="0"/>
              <a:t>（</a:t>
            </a:r>
            <a:r>
              <a:rPr lang="en-US" altLang="zh-CN" sz="1600" dirty="0" smtClean="0"/>
              <a:t>2</a:t>
            </a:r>
            <a:r>
              <a:rPr lang="zh-CN" altLang="en-US" sz="1600" dirty="0" smtClean="0"/>
              <a:t>）测试前，应将坐位体前屈测试仪与软垫放置在平坦的地面上。受试者面向仪器，坐在软垫上，两腿向前伸直；两足跟并拢，蹬在测试仪的挡板上，脚尖自然分开约</a:t>
            </a:r>
            <a:r>
              <a:rPr lang="en-US" altLang="zh-CN" sz="1600" dirty="0" smtClean="0"/>
              <a:t>10—15</a:t>
            </a:r>
            <a:r>
              <a:rPr lang="zh-CN" altLang="en-US" sz="1600" dirty="0" smtClean="0"/>
              <a:t>厘米。测试时，受试者双手并拢，掌心向下平伸，膝关节伸直，身体前屈，用双手中指指尖匀速推动游标平滑前行，直到不能推动为止。</a:t>
            </a:r>
          </a:p>
          <a:p>
            <a:pPr>
              <a:buNone/>
            </a:pPr>
            <a:r>
              <a:rPr lang="zh-CN" altLang="en-US" sz="1600" dirty="0" smtClean="0"/>
              <a:t>（</a:t>
            </a:r>
            <a:r>
              <a:rPr lang="en-US" altLang="zh-CN" sz="1600" dirty="0" smtClean="0"/>
              <a:t>3</a:t>
            </a:r>
            <a:r>
              <a:rPr lang="zh-CN" altLang="en-US" sz="1600" dirty="0" smtClean="0"/>
              <a:t>）记录时，游标超过“</a:t>
            </a:r>
            <a:r>
              <a:rPr lang="en-US" altLang="zh-CN" sz="1600" dirty="0" smtClean="0"/>
              <a:t>0”</a:t>
            </a:r>
            <a:r>
              <a:rPr lang="zh-CN" altLang="en-US" sz="1600" dirty="0" smtClean="0"/>
              <a:t>点，记录为正值；游标未超过“</a:t>
            </a:r>
            <a:r>
              <a:rPr lang="en-US" altLang="zh-CN" sz="1600" dirty="0" smtClean="0"/>
              <a:t>0”</a:t>
            </a:r>
            <a:r>
              <a:rPr lang="zh-CN" altLang="en-US" sz="1600" dirty="0" smtClean="0"/>
              <a:t>点，记录为负值。（</a:t>
            </a:r>
            <a:r>
              <a:rPr lang="zh-CN" altLang="en-US" sz="1600" dirty="0" smtClean="0">
                <a:solidFill>
                  <a:srgbClr val="FF0000"/>
                </a:solidFill>
              </a:rPr>
              <a:t>如</a:t>
            </a:r>
            <a:r>
              <a:rPr lang="en-US" altLang="zh-CN" sz="1600" dirty="0" smtClean="0">
                <a:solidFill>
                  <a:srgbClr val="FF0000"/>
                </a:solidFill>
              </a:rPr>
              <a:t>7.5</a:t>
            </a:r>
            <a:r>
              <a:rPr lang="zh-CN" altLang="en-US" sz="1600" dirty="0" smtClean="0">
                <a:solidFill>
                  <a:srgbClr val="FF0000"/>
                </a:solidFill>
              </a:rPr>
              <a:t>或</a:t>
            </a:r>
            <a:r>
              <a:rPr lang="en-US" altLang="zh-CN" sz="1600" dirty="0" smtClean="0">
                <a:solidFill>
                  <a:srgbClr val="FF0000"/>
                </a:solidFill>
              </a:rPr>
              <a:t>—6.3</a:t>
            </a:r>
            <a:r>
              <a:rPr lang="zh-CN" altLang="en-US" sz="1600" dirty="0" smtClean="0">
                <a:solidFill>
                  <a:srgbClr val="FF0000"/>
                </a:solidFill>
              </a:rPr>
              <a:t>）</a:t>
            </a:r>
          </a:p>
          <a:p>
            <a:pPr>
              <a:buNone/>
            </a:pPr>
            <a:r>
              <a:rPr lang="zh-CN" altLang="en-US" sz="1600" dirty="0" smtClean="0"/>
              <a:t>（</a:t>
            </a:r>
            <a:r>
              <a:rPr lang="en-US" altLang="zh-CN" sz="1600" dirty="0" smtClean="0"/>
              <a:t>4</a:t>
            </a:r>
            <a:r>
              <a:rPr lang="zh-CN" altLang="en-US" sz="1600" dirty="0" smtClean="0"/>
              <a:t>）受试者共测试</a:t>
            </a:r>
            <a:r>
              <a:rPr lang="en-US" altLang="zh-CN" sz="1600" dirty="0" smtClean="0"/>
              <a:t>2</a:t>
            </a:r>
            <a:r>
              <a:rPr lang="zh-CN" altLang="en-US" sz="1600" dirty="0" smtClean="0"/>
              <a:t>次，测试人员记录最大值，以厘米为单位，精确到小数点后</a:t>
            </a:r>
            <a:r>
              <a:rPr lang="en-US" altLang="zh-CN" sz="1600" dirty="0" smtClean="0"/>
              <a:t>1</a:t>
            </a:r>
            <a:r>
              <a:rPr lang="zh-CN" altLang="en-US" sz="1600" dirty="0" smtClean="0"/>
              <a:t>位</a:t>
            </a:r>
            <a:r>
              <a:rPr lang="zh-CN" altLang="en-US" sz="1600" dirty="0" smtClean="0">
                <a:solidFill>
                  <a:srgbClr val="FF0000"/>
                </a:solidFill>
              </a:rPr>
              <a:t>（</a:t>
            </a:r>
            <a:r>
              <a:rPr lang="en-US" altLang="zh-CN" sz="1600" dirty="0" smtClean="0">
                <a:solidFill>
                  <a:srgbClr val="FF0000"/>
                </a:solidFill>
              </a:rPr>
              <a:t>12.6cm</a:t>
            </a:r>
            <a:r>
              <a:rPr lang="zh-CN" altLang="en-US" sz="1600" dirty="0" smtClean="0">
                <a:solidFill>
                  <a:srgbClr val="FF0000"/>
                </a:solidFill>
              </a:rPr>
              <a:t>）</a:t>
            </a:r>
            <a:r>
              <a:rPr lang="zh-CN" altLang="en-US" sz="1600" dirty="0" smtClean="0"/>
              <a:t>。</a:t>
            </a:r>
            <a:endParaRPr lang="en-US" altLang="zh-CN" sz="1600" dirty="0" smtClean="0"/>
          </a:p>
          <a:p>
            <a:pPr>
              <a:buNone/>
            </a:pPr>
            <a:r>
              <a:rPr lang="en-US" altLang="zh-CN" sz="1600" b="1" dirty="0" smtClean="0"/>
              <a:t>2</a:t>
            </a:r>
            <a:r>
              <a:rPr lang="zh-CN" altLang="en-US" sz="1600" b="1" dirty="0" smtClean="0"/>
              <a:t>、常见错误：</a:t>
            </a:r>
            <a:endParaRPr lang="en-US" altLang="zh-CN" sz="1600" b="1" dirty="0" smtClean="0"/>
          </a:p>
          <a:p>
            <a:pPr>
              <a:buNone/>
            </a:pPr>
            <a:r>
              <a:rPr lang="zh-CN" altLang="en-US" sz="1600" dirty="0" smtClean="0"/>
              <a:t>         受试者单手向前或双臂突然发力向前推动游标；身体前屈时，受试者膝关节弯曲或足跟与挡板分离，应纠正，并重测。</a:t>
            </a:r>
          </a:p>
          <a:p>
            <a:endParaRPr lang="zh-CN" altLang="en-US" sz="1400" dirty="0" smtClean="0"/>
          </a:p>
        </p:txBody>
      </p:sp>
      <p:pic>
        <p:nvPicPr>
          <p:cNvPr id="26626" name="Picture 2"/>
          <p:cNvPicPr>
            <a:picLocks noChangeAspect="1" noChangeArrowheads="1"/>
          </p:cNvPicPr>
          <p:nvPr/>
        </p:nvPicPr>
        <p:blipFill>
          <a:blip r:embed="rId2"/>
          <a:srcRect/>
          <a:stretch>
            <a:fillRect/>
          </a:stretch>
        </p:blipFill>
        <p:spPr bwMode="auto">
          <a:xfrm>
            <a:off x="1071538" y="5143512"/>
            <a:ext cx="7643866" cy="171448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582594"/>
          </a:xfrm>
        </p:spPr>
        <p:txBody>
          <a:bodyPr>
            <a:normAutofit fontScale="90000"/>
          </a:bodyPr>
          <a:lstStyle/>
          <a:p>
            <a:r>
              <a:rPr lang="zh-CN" altLang="en-US" dirty="0" smtClean="0"/>
              <a:t>引体向上</a:t>
            </a:r>
            <a:endParaRPr lang="zh-CN" altLang="en-US" dirty="0"/>
          </a:p>
        </p:txBody>
      </p:sp>
      <p:sp>
        <p:nvSpPr>
          <p:cNvPr id="3" name="内容占位符 2"/>
          <p:cNvSpPr>
            <a:spLocks noGrp="1"/>
          </p:cNvSpPr>
          <p:nvPr>
            <p:ph idx="1"/>
          </p:nvPr>
        </p:nvSpPr>
        <p:spPr>
          <a:xfrm>
            <a:off x="500034" y="928670"/>
            <a:ext cx="8229600" cy="4525963"/>
          </a:xfrm>
        </p:spPr>
        <p:txBody>
          <a:bodyPr>
            <a:normAutofit/>
          </a:bodyPr>
          <a:lstStyle/>
          <a:p>
            <a:pPr>
              <a:buNone/>
            </a:pPr>
            <a:r>
              <a:rPr lang="en-US" altLang="zh-CN" sz="1600" b="1" dirty="0" smtClean="0"/>
              <a:t>1</a:t>
            </a:r>
            <a:r>
              <a:rPr lang="zh-CN" altLang="en-US" sz="1600" b="1" dirty="0" smtClean="0"/>
              <a:t>、测试方法</a:t>
            </a:r>
            <a:r>
              <a:rPr lang="zh-CN" altLang="en-US" sz="1600" dirty="0" smtClean="0"/>
              <a:t/>
            </a:r>
            <a:br>
              <a:rPr lang="zh-CN" altLang="en-US" sz="1600" dirty="0" smtClean="0"/>
            </a:br>
            <a:endParaRPr lang="zh-CN" altLang="en-US" sz="1600" dirty="0" smtClean="0"/>
          </a:p>
          <a:p>
            <a:pPr>
              <a:buNone/>
            </a:pPr>
            <a:r>
              <a:rPr lang="zh-CN" altLang="en-US" sz="1600" dirty="0" smtClean="0"/>
              <a:t>  （</a:t>
            </a:r>
            <a:r>
              <a:rPr lang="en-US" altLang="zh-CN" sz="1600" dirty="0" smtClean="0"/>
              <a:t>1</a:t>
            </a:r>
            <a:r>
              <a:rPr lang="zh-CN" altLang="en-US" sz="1600" dirty="0" smtClean="0"/>
              <a:t>）受试者面向单杠，自然站立；然后跃起正手握杠，双手分开与肩同宽，身体呈直臂悬垂姿势。待身体停止晃动后，两臂同时用力，向上引体；引体时，身体不得有任何附加动作。当下颌超过横杠上缘时，还原，呈直臂悬垂姿势，为完成</a:t>
            </a:r>
            <a:r>
              <a:rPr lang="en-US" altLang="zh-CN" sz="1600" dirty="0" smtClean="0"/>
              <a:t>1</a:t>
            </a:r>
            <a:r>
              <a:rPr lang="zh-CN" altLang="en-US" sz="1600" dirty="0" smtClean="0"/>
              <a:t>次。</a:t>
            </a:r>
          </a:p>
          <a:p>
            <a:pPr>
              <a:buNone/>
            </a:pPr>
            <a:r>
              <a:rPr lang="zh-CN" altLang="en-US" sz="1600" dirty="0" smtClean="0"/>
              <a:t>   （</a:t>
            </a:r>
            <a:r>
              <a:rPr lang="en-US" altLang="zh-CN" sz="1600" dirty="0" smtClean="0"/>
              <a:t>2</a:t>
            </a:r>
            <a:r>
              <a:rPr lang="zh-CN" altLang="en-US" sz="1600" dirty="0" smtClean="0"/>
              <a:t>）测试人员记录受试者完成的次数。以次为单位。</a:t>
            </a:r>
          </a:p>
          <a:p>
            <a:pPr>
              <a:buNone/>
            </a:pPr>
            <a:r>
              <a:rPr lang="en-US" altLang="zh-CN" sz="1600" b="1" dirty="0" smtClean="0"/>
              <a:t>2</a:t>
            </a:r>
            <a:r>
              <a:rPr lang="zh-CN" altLang="en-US" sz="1600" b="1" dirty="0" smtClean="0"/>
              <a:t>、常见错误</a:t>
            </a:r>
            <a:endParaRPr lang="en-US" altLang="zh-CN" sz="1600" b="1" dirty="0" smtClean="0"/>
          </a:p>
          <a:p>
            <a:pPr>
              <a:buNone/>
            </a:pPr>
            <a:r>
              <a:rPr lang="zh-CN" altLang="en-US" sz="1600" dirty="0" smtClean="0"/>
              <a:t>（</a:t>
            </a:r>
            <a:r>
              <a:rPr lang="en-US" altLang="zh-CN" sz="1600" dirty="0" smtClean="0"/>
              <a:t>1</a:t>
            </a:r>
            <a:r>
              <a:rPr lang="zh-CN" altLang="en-US" sz="1600" dirty="0" smtClean="0"/>
              <a:t>）受试者反手握单杠，应纠正。</a:t>
            </a:r>
          </a:p>
          <a:p>
            <a:pPr>
              <a:buNone/>
            </a:pPr>
            <a:r>
              <a:rPr lang="zh-CN" altLang="en-US" sz="1600" dirty="0" smtClean="0"/>
              <a:t>（</a:t>
            </a:r>
            <a:r>
              <a:rPr lang="en-US" altLang="zh-CN" sz="1600" dirty="0" smtClean="0"/>
              <a:t>2</a:t>
            </a:r>
            <a:r>
              <a:rPr lang="zh-CN" altLang="en-US" sz="1600" dirty="0" smtClean="0"/>
              <a:t>）下颌达不到横杠上缘或引体时，身体有摆动、屈膝、挺腹等动作，该次不计数，立即纠正，继续测试。</a:t>
            </a:r>
          </a:p>
          <a:p>
            <a:pPr>
              <a:buNone/>
            </a:pPr>
            <a:r>
              <a:rPr lang="en-US" altLang="zh-CN" sz="1600" b="1" dirty="0" smtClean="0"/>
              <a:t>3</a:t>
            </a:r>
            <a:r>
              <a:rPr lang="zh-CN" altLang="en-US" sz="1600" b="1" dirty="0" smtClean="0"/>
              <a:t>、注意事项</a:t>
            </a:r>
            <a:endParaRPr lang="en-US" altLang="zh-CN" sz="1600" b="1" dirty="0" smtClean="0"/>
          </a:p>
          <a:p>
            <a:pPr>
              <a:buNone/>
            </a:pPr>
            <a:r>
              <a:rPr lang="zh-CN" altLang="en-US" sz="1600" dirty="0" smtClean="0"/>
              <a:t>（</a:t>
            </a:r>
            <a:r>
              <a:rPr lang="en-US" altLang="zh-CN" sz="1600" dirty="0" smtClean="0"/>
              <a:t>1</a:t>
            </a:r>
            <a:r>
              <a:rPr lang="zh-CN" altLang="en-US" sz="1600" dirty="0" smtClean="0"/>
              <a:t>）受试者向上引体时，两次引体向上的间隔时间超过</a:t>
            </a:r>
            <a:r>
              <a:rPr lang="en-US" altLang="zh-CN" sz="1600" dirty="0" smtClean="0"/>
              <a:t>10</a:t>
            </a:r>
            <a:r>
              <a:rPr lang="zh-CN" altLang="en-US" sz="1600" dirty="0" smtClean="0"/>
              <a:t>秒即终止测试。</a:t>
            </a:r>
          </a:p>
          <a:p>
            <a:pPr>
              <a:buNone/>
            </a:pPr>
            <a:r>
              <a:rPr lang="zh-CN" altLang="en-US" sz="1600" dirty="0" smtClean="0"/>
              <a:t>（</a:t>
            </a:r>
            <a:r>
              <a:rPr lang="en-US" altLang="zh-CN" sz="1600" dirty="0" smtClean="0"/>
              <a:t>2</a:t>
            </a:r>
            <a:r>
              <a:rPr lang="zh-CN" altLang="en-US" sz="1600" dirty="0" smtClean="0"/>
              <a:t>）若受试者身高较矮，不能自己跳起握杆时，测试人员可以提供帮助。</a:t>
            </a:r>
          </a:p>
          <a:p>
            <a:pPr>
              <a:buNone/>
            </a:pPr>
            <a:r>
              <a:rPr lang="zh-CN" altLang="en-US" sz="1600" dirty="0" smtClean="0"/>
              <a:t>（</a:t>
            </a:r>
            <a:r>
              <a:rPr lang="en-US" altLang="zh-CN" sz="1600" dirty="0" smtClean="0"/>
              <a:t>3</a:t>
            </a:r>
            <a:r>
              <a:rPr lang="zh-CN" altLang="en-US" sz="1600" dirty="0" smtClean="0"/>
              <a:t>）测试时，应有相应的保护措施，防止伤害事故的发生。</a:t>
            </a:r>
          </a:p>
          <a:p>
            <a:endParaRPr lang="zh-CN" altLang="en-US" sz="1400" dirty="0"/>
          </a:p>
        </p:txBody>
      </p:sp>
      <p:pic>
        <p:nvPicPr>
          <p:cNvPr id="21506" name="Picture 2" descr="C:\Users\Lenovo\Desktop\微信图片_20190325141234.jpg"/>
          <p:cNvPicPr>
            <a:picLocks noChangeAspect="1" noChangeArrowheads="1"/>
          </p:cNvPicPr>
          <p:nvPr/>
        </p:nvPicPr>
        <p:blipFill>
          <a:blip r:embed="rId2"/>
          <a:srcRect/>
          <a:stretch>
            <a:fillRect/>
          </a:stretch>
        </p:blipFill>
        <p:spPr bwMode="auto">
          <a:xfrm>
            <a:off x="4214810" y="5214950"/>
            <a:ext cx="3714776" cy="1409700"/>
          </a:xfrm>
          <a:prstGeom prst="rect">
            <a:avLst/>
          </a:prstGeom>
          <a:noFill/>
        </p:spPr>
      </p:pic>
      <p:pic>
        <p:nvPicPr>
          <p:cNvPr id="7170" name="Picture 2" descr="C:\Users\Lenovo\Desktop\timg (1).jpg"/>
          <p:cNvPicPr>
            <a:picLocks noChangeAspect="1" noChangeArrowheads="1"/>
          </p:cNvPicPr>
          <p:nvPr/>
        </p:nvPicPr>
        <p:blipFill>
          <a:blip r:embed="rId3"/>
          <a:srcRect/>
          <a:stretch>
            <a:fillRect/>
          </a:stretch>
        </p:blipFill>
        <p:spPr bwMode="auto">
          <a:xfrm>
            <a:off x="1000100" y="5000636"/>
            <a:ext cx="2357454" cy="1643074"/>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654032"/>
          </a:xfrm>
        </p:spPr>
        <p:txBody>
          <a:bodyPr>
            <a:normAutofit fontScale="90000"/>
          </a:bodyPr>
          <a:lstStyle/>
          <a:p>
            <a:r>
              <a:rPr lang="zh-CN" altLang="en-US" dirty="0" smtClean="0"/>
              <a:t>仰卧起坐</a:t>
            </a:r>
            <a:endParaRPr lang="zh-CN" altLang="en-US" dirty="0"/>
          </a:p>
        </p:txBody>
      </p:sp>
      <p:sp>
        <p:nvSpPr>
          <p:cNvPr id="3" name="内容占位符 2"/>
          <p:cNvSpPr>
            <a:spLocks noGrp="1"/>
          </p:cNvSpPr>
          <p:nvPr>
            <p:ph idx="1"/>
          </p:nvPr>
        </p:nvSpPr>
        <p:spPr>
          <a:xfrm>
            <a:off x="642910" y="785794"/>
            <a:ext cx="8229600" cy="4525963"/>
          </a:xfrm>
        </p:spPr>
        <p:txBody>
          <a:bodyPr>
            <a:normAutofit/>
          </a:bodyPr>
          <a:lstStyle/>
          <a:p>
            <a:pPr>
              <a:buNone/>
            </a:pPr>
            <a:r>
              <a:rPr lang="en-US" altLang="zh-CN" sz="1600" b="1" dirty="0" smtClean="0"/>
              <a:t>1</a:t>
            </a:r>
            <a:r>
              <a:rPr lang="zh-CN" altLang="en-US" sz="1600" b="1" dirty="0" smtClean="0"/>
              <a:t>、测试方法</a:t>
            </a:r>
            <a:endParaRPr lang="en-US" altLang="zh-CN" sz="1600" b="1" dirty="0" smtClean="0"/>
          </a:p>
          <a:p>
            <a:pPr>
              <a:buNone/>
            </a:pPr>
            <a:r>
              <a:rPr lang="zh-CN" altLang="en-US" sz="1600" dirty="0" smtClean="0"/>
              <a:t>（</a:t>
            </a:r>
            <a:r>
              <a:rPr lang="en-US" altLang="zh-CN" sz="1600" dirty="0" smtClean="0"/>
              <a:t>1</a:t>
            </a:r>
            <a:r>
              <a:rPr lang="zh-CN" altLang="en-US" sz="1600" dirty="0" smtClean="0"/>
              <a:t>）一分钟仰卧起坐采用软垫、秒表进行测试，测试应在平坦、整洁的场地进行，地质不限。受试者仰卧于软垫上，两腿稍分开，屈膝呈</a:t>
            </a:r>
            <a:r>
              <a:rPr lang="en-US" altLang="zh-CN" sz="1600" dirty="0" smtClean="0"/>
              <a:t>90°</a:t>
            </a:r>
            <a:r>
              <a:rPr lang="zh-CN" altLang="en-US" sz="1600" dirty="0" smtClean="0"/>
              <a:t>，两手手指交叉贴于头颈后。同伴按压其踝关节，以固定下肢。</a:t>
            </a:r>
          </a:p>
          <a:p>
            <a:pPr>
              <a:buNone/>
            </a:pPr>
            <a:r>
              <a:rPr lang="zh-CN" altLang="en-US" sz="1600" dirty="0" smtClean="0"/>
              <a:t>（</a:t>
            </a:r>
            <a:r>
              <a:rPr lang="en-US" altLang="zh-CN" sz="1600" dirty="0" smtClean="0"/>
              <a:t>2</a:t>
            </a:r>
            <a:r>
              <a:rPr lang="zh-CN" altLang="en-US" sz="1600" dirty="0" smtClean="0"/>
              <a:t>）测试人员发出“开始”口令的同时开表计时，记录</a:t>
            </a:r>
            <a:r>
              <a:rPr lang="en-US" altLang="zh-CN" sz="1600" dirty="0" smtClean="0"/>
              <a:t>1</a:t>
            </a:r>
            <a:r>
              <a:rPr lang="zh-CN" altLang="en-US" sz="1600" dirty="0" smtClean="0"/>
              <a:t>分钟内受试者完成次数。</a:t>
            </a:r>
          </a:p>
          <a:p>
            <a:pPr>
              <a:buNone/>
            </a:pPr>
            <a:r>
              <a:rPr lang="zh-CN" altLang="en-US" sz="1600" dirty="0" smtClean="0"/>
              <a:t>受试者坐起时，两肘触及或超过双膝为完成一次。</a:t>
            </a:r>
          </a:p>
          <a:p>
            <a:pPr>
              <a:buNone/>
            </a:pPr>
            <a:r>
              <a:rPr lang="zh-CN" altLang="en-US" sz="1600" dirty="0" smtClean="0"/>
              <a:t>（</a:t>
            </a:r>
            <a:r>
              <a:rPr lang="en-US" altLang="zh-CN" sz="1600" dirty="0" smtClean="0"/>
              <a:t>3</a:t>
            </a:r>
            <a:r>
              <a:rPr lang="zh-CN" altLang="en-US" sz="1600" dirty="0" smtClean="0"/>
              <a:t>）一分钟到时，受试者虽已坐起但肘关节未触及双膝者不计该次数。</a:t>
            </a:r>
          </a:p>
          <a:p>
            <a:pPr>
              <a:buNone/>
            </a:pPr>
            <a:r>
              <a:rPr lang="zh-CN" altLang="en-US" sz="1600" dirty="0" smtClean="0"/>
              <a:t>（</a:t>
            </a:r>
            <a:r>
              <a:rPr lang="en-US" altLang="zh-CN" sz="1600" dirty="0" smtClean="0"/>
              <a:t>4</a:t>
            </a:r>
            <a:r>
              <a:rPr lang="zh-CN" altLang="en-US" sz="1600" dirty="0" smtClean="0"/>
              <a:t>）记录受试者一分钟完成的次数，精确到个位。</a:t>
            </a:r>
          </a:p>
          <a:p>
            <a:pPr>
              <a:buNone/>
            </a:pPr>
            <a:r>
              <a:rPr lang="en-US" altLang="zh-CN" sz="1600" b="1" dirty="0" smtClean="0"/>
              <a:t>2</a:t>
            </a:r>
            <a:r>
              <a:rPr lang="zh-CN" altLang="en-US" sz="1600" b="1" dirty="0" smtClean="0"/>
              <a:t>、常见错误</a:t>
            </a:r>
            <a:endParaRPr lang="en-US" altLang="zh-CN" sz="1600" b="1" dirty="0" smtClean="0"/>
          </a:p>
          <a:p>
            <a:pPr>
              <a:buNone/>
            </a:pPr>
            <a:r>
              <a:rPr lang="zh-CN" altLang="en-US" sz="1600" dirty="0" smtClean="0"/>
              <a:t>（</a:t>
            </a:r>
            <a:r>
              <a:rPr lang="en-US" altLang="zh-CN" sz="1600" dirty="0" smtClean="0"/>
              <a:t>1</a:t>
            </a:r>
            <a:r>
              <a:rPr lang="zh-CN" altLang="en-US" sz="1600" dirty="0" smtClean="0"/>
              <a:t>）受试者仰卧时，两肩胛没有触垫、双手没有抱头，膝关节没有屈曲成</a:t>
            </a:r>
            <a:r>
              <a:rPr lang="en-US" altLang="zh-CN" sz="1600" dirty="0" smtClean="0"/>
              <a:t>90</a:t>
            </a:r>
            <a:r>
              <a:rPr lang="zh-CN" altLang="en-US" sz="1600" dirty="0" smtClean="0"/>
              <a:t>度、借用肘部撑垫或臀部起落的力量完成起坐时，该次不计数，立即纠正后，继续测试。</a:t>
            </a:r>
            <a:endParaRPr lang="en-US" altLang="zh-CN" sz="1600" dirty="0" smtClean="0"/>
          </a:p>
          <a:p>
            <a:pPr>
              <a:buNone/>
            </a:pPr>
            <a:r>
              <a:rPr lang="en-US" altLang="zh-CN" sz="1600" b="1" dirty="0" smtClean="0"/>
              <a:t>3</a:t>
            </a:r>
            <a:r>
              <a:rPr lang="zh-CN" altLang="en-US" sz="1600" b="1" dirty="0" smtClean="0"/>
              <a:t>、注意事项</a:t>
            </a:r>
            <a:endParaRPr lang="en-US" altLang="zh-CN" sz="1600" dirty="0" smtClean="0"/>
          </a:p>
          <a:p>
            <a:pPr>
              <a:buNone/>
            </a:pPr>
            <a:r>
              <a:rPr lang="zh-CN" altLang="en-US" sz="1600" dirty="0" smtClean="0"/>
              <a:t>（</a:t>
            </a:r>
            <a:r>
              <a:rPr lang="en-US" altLang="zh-CN" sz="1600" dirty="0" smtClean="0"/>
              <a:t>1</a:t>
            </a:r>
            <a:r>
              <a:rPr lang="zh-CN" altLang="en-US" sz="1600" dirty="0" smtClean="0"/>
              <a:t>）受试者双脚必须放于软垫上。</a:t>
            </a:r>
          </a:p>
          <a:p>
            <a:pPr>
              <a:buNone/>
            </a:pPr>
            <a:r>
              <a:rPr lang="zh-CN" altLang="en-US" sz="1600" dirty="0" smtClean="0"/>
              <a:t>（</a:t>
            </a:r>
            <a:r>
              <a:rPr lang="en-US" altLang="zh-CN" sz="1600" dirty="0" smtClean="0"/>
              <a:t>2</a:t>
            </a:r>
            <a:r>
              <a:rPr lang="zh-CN" altLang="en-US" sz="1600" dirty="0" smtClean="0"/>
              <a:t>）测试过程中，测试人员应向受试者报数。</a:t>
            </a:r>
          </a:p>
          <a:p>
            <a:pPr>
              <a:buNone/>
            </a:pPr>
            <a:endParaRPr lang="zh-CN" altLang="en-US" sz="1100" dirty="0"/>
          </a:p>
        </p:txBody>
      </p:sp>
      <p:pic>
        <p:nvPicPr>
          <p:cNvPr id="22531" name="Picture 3" descr="C:\Users\Lenovo\Desktop\微信图片_20190325141647.jpg"/>
          <p:cNvPicPr>
            <a:picLocks noChangeAspect="1" noChangeArrowheads="1"/>
          </p:cNvPicPr>
          <p:nvPr/>
        </p:nvPicPr>
        <p:blipFill>
          <a:blip r:embed="rId2"/>
          <a:srcRect/>
          <a:stretch>
            <a:fillRect/>
          </a:stretch>
        </p:blipFill>
        <p:spPr bwMode="auto">
          <a:xfrm>
            <a:off x="4857752" y="4810125"/>
            <a:ext cx="4000496" cy="2047875"/>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0"/>
            <a:ext cx="8229600" cy="654032"/>
          </a:xfrm>
        </p:spPr>
        <p:txBody>
          <a:bodyPr>
            <a:normAutofit fontScale="90000"/>
          </a:bodyPr>
          <a:lstStyle/>
          <a:p>
            <a:r>
              <a:rPr lang="zh-CN" altLang="en-US" dirty="0" smtClean="0"/>
              <a:t>立定跳远</a:t>
            </a:r>
            <a:endParaRPr lang="zh-CN" altLang="en-US" dirty="0"/>
          </a:p>
        </p:txBody>
      </p:sp>
      <p:sp>
        <p:nvSpPr>
          <p:cNvPr id="3" name="内容占位符 2"/>
          <p:cNvSpPr>
            <a:spLocks noGrp="1"/>
          </p:cNvSpPr>
          <p:nvPr>
            <p:ph idx="1"/>
          </p:nvPr>
        </p:nvSpPr>
        <p:spPr>
          <a:xfrm>
            <a:off x="571472" y="571480"/>
            <a:ext cx="8229600" cy="4786346"/>
          </a:xfrm>
        </p:spPr>
        <p:txBody>
          <a:bodyPr>
            <a:noAutofit/>
          </a:bodyPr>
          <a:lstStyle/>
          <a:p>
            <a:pPr>
              <a:buNone/>
            </a:pPr>
            <a:r>
              <a:rPr lang="en-US" altLang="zh-CN" sz="1800" b="1" dirty="0" smtClean="0"/>
              <a:t>1</a:t>
            </a:r>
            <a:r>
              <a:rPr lang="zh-CN" altLang="en-US" sz="1800" b="1" dirty="0" smtClean="0"/>
              <a:t>、测试方法</a:t>
            </a:r>
            <a:endParaRPr lang="en-US" altLang="zh-CN" sz="1800" b="1" dirty="0" smtClean="0"/>
          </a:p>
          <a:p>
            <a:pPr>
              <a:buNone/>
            </a:pPr>
            <a:r>
              <a:rPr lang="zh-CN" altLang="en-US" sz="1800" dirty="0" smtClean="0"/>
              <a:t>（</a:t>
            </a:r>
            <a:r>
              <a:rPr lang="en-US" altLang="zh-CN" sz="1800" dirty="0" smtClean="0"/>
              <a:t>1</a:t>
            </a:r>
            <a:r>
              <a:rPr lang="zh-CN" altLang="en-US" sz="1800" dirty="0" smtClean="0"/>
              <a:t>）立定跳远采用丈量尺在沙面与地面平齐的沙坑或土质松软的平坦地面上进行测试。起跳地面要平坦，不得有凹陷，起跳线至沙坑近端距离不得小于</a:t>
            </a:r>
            <a:r>
              <a:rPr lang="en-US" altLang="zh-CN" sz="1800" dirty="0" smtClean="0"/>
              <a:t>30</a:t>
            </a:r>
            <a:r>
              <a:rPr lang="zh-CN" altLang="en-US" sz="1800" dirty="0" smtClean="0"/>
              <a:t>厘米。</a:t>
            </a:r>
          </a:p>
          <a:p>
            <a:pPr>
              <a:buNone/>
            </a:pPr>
            <a:r>
              <a:rPr lang="zh-CN" altLang="en-US" sz="1800" dirty="0" smtClean="0"/>
              <a:t>（</a:t>
            </a:r>
            <a:r>
              <a:rPr lang="en-US" altLang="zh-CN" sz="1800" dirty="0" smtClean="0"/>
              <a:t>2</a:t>
            </a:r>
            <a:r>
              <a:rPr lang="zh-CN" altLang="en-US" sz="1800" dirty="0" smtClean="0"/>
              <a:t>）受试者两脚自然分开，站在起跳线后，双脚原地同时起跳。丈量起跳线后缘至最近着地点后缘之间的垂直距离。</a:t>
            </a:r>
          </a:p>
          <a:p>
            <a:pPr>
              <a:buNone/>
            </a:pPr>
            <a:r>
              <a:rPr lang="zh-CN" altLang="en-US" sz="1800" dirty="0" smtClean="0"/>
              <a:t>（</a:t>
            </a:r>
            <a:r>
              <a:rPr lang="en-US" altLang="zh-CN" sz="1800" dirty="0" smtClean="0"/>
              <a:t>3</a:t>
            </a:r>
            <a:r>
              <a:rPr lang="zh-CN" altLang="en-US" sz="1800" dirty="0" smtClean="0"/>
              <a:t>）测试</a:t>
            </a:r>
            <a:r>
              <a:rPr lang="en-US" altLang="zh-CN" sz="1800" dirty="0" smtClean="0"/>
              <a:t>3</a:t>
            </a:r>
            <a:r>
              <a:rPr lang="zh-CN" altLang="en-US" sz="1800" dirty="0" smtClean="0"/>
              <a:t>次，记录最好成绩。以厘米为单位，保留</a:t>
            </a:r>
            <a:r>
              <a:rPr lang="en-US" altLang="zh-CN" sz="1800" dirty="0" smtClean="0"/>
              <a:t>1</a:t>
            </a:r>
            <a:r>
              <a:rPr lang="zh-CN" altLang="en-US" sz="1800" dirty="0" smtClean="0"/>
              <a:t>位小数（</a:t>
            </a:r>
            <a:r>
              <a:rPr lang="zh-CN" altLang="en-US" sz="1800" dirty="0" smtClean="0">
                <a:solidFill>
                  <a:srgbClr val="FF0000"/>
                </a:solidFill>
              </a:rPr>
              <a:t>如</a:t>
            </a:r>
            <a:r>
              <a:rPr lang="en-US" altLang="zh-CN" sz="1800" dirty="0" smtClean="0">
                <a:solidFill>
                  <a:srgbClr val="FF0000"/>
                </a:solidFill>
              </a:rPr>
              <a:t>2.34m</a:t>
            </a:r>
            <a:r>
              <a:rPr lang="zh-CN" altLang="en-US" sz="1800" dirty="0" smtClean="0"/>
              <a:t>）。</a:t>
            </a:r>
          </a:p>
          <a:p>
            <a:pPr>
              <a:buNone/>
            </a:pPr>
            <a:r>
              <a:rPr lang="en-US" altLang="zh-CN" sz="1800" b="1" dirty="0" smtClean="0"/>
              <a:t>2</a:t>
            </a:r>
            <a:r>
              <a:rPr lang="zh-CN" altLang="en-US" sz="1800" b="1" dirty="0" smtClean="0"/>
              <a:t>、常见错误</a:t>
            </a:r>
            <a:endParaRPr lang="en-US" altLang="zh-CN" sz="1800" b="1" dirty="0" smtClean="0"/>
          </a:p>
          <a:p>
            <a:pPr>
              <a:buNone/>
            </a:pPr>
            <a:r>
              <a:rPr lang="zh-CN" altLang="en-US" sz="1800" dirty="0" smtClean="0"/>
              <a:t>受试者起跳前两脚尖触线、过线或起跳时有垫跳、助跑、连跳等动作，应判犯规，须重跳。</a:t>
            </a:r>
            <a:endParaRPr lang="en-US" altLang="zh-CN" sz="1800" dirty="0" smtClean="0"/>
          </a:p>
          <a:p>
            <a:pPr>
              <a:buNone/>
            </a:pPr>
            <a:r>
              <a:rPr lang="en-US" altLang="zh-CN" sz="1800" b="1" dirty="0" smtClean="0"/>
              <a:t>3</a:t>
            </a:r>
            <a:r>
              <a:rPr lang="zh-CN" altLang="en-US" sz="1800" b="1" dirty="0" smtClean="0"/>
              <a:t>、注意事项</a:t>
            </a:r>
            <a:endParaRPr lang="en-US" altLang="zh-CN" sz="1800" b="1" dirty="0" smtClean="0"/>
          </a:p>
          <a:p>
            <a:pPr>
              <a:buNone/>
            </a:pPr>
            <a:r>
              <a:rPr lang="zh-CN" altLang="en-US" sz="1800" dirty="0" smtClean="0"/>
              <a:t>（</a:t>
            </a:r>
            <a:r>
              <a:rPr lang="en-US" altLang="zh-CN" sz="1800" dirty="0" smtClean="0"/>
              <a:t>1</a:t>
            </a:r>
            <a:r>
              <a:rPr lang="zh-CN" altLang="en-US" sz="1800" dirty="0" smtClean="0"/>
              <a:t>）发现犯规时，此次成绩无效。</a:t>
            </a:r>
            <a:r>
              <a:rPr lang="en-US" altLang="zh-CN" sz="1800" dirty="0" smtClean="0"/>
              <a:t>3</a:t>
            </a:r>
            <a:r>
              <a:rPr lang="zh-CN" altLang="en-US" sz="1800" dirty="0" smtClean="0"/>
              <a:t>次试跳均无成绩者，须再跳，直至取得成绩为止。</a:t>
            </a:r>
          </a:p>
          <a:p>
            <a:pPr>
              <a:buNone/>
            </a:pPr>
            <a:r>
              <a:rPr lang="zh-CN" altLang="en-US" sz="1800" dirty="0" smtClean="0"/>
              <a:t>（</a:t>
            </a:r>
            <a:r>
              <a:rPr lang="en-US" altLang="zh-CN" sz="1800" dirty="0" smtClean="0"/>
              <a:t>2</a:t>
            </a:r>
            <a:r>
              <a:rPr lang="zh-CN" altLang="en-US" sz="1800" dirty="0" smtClean="0"/>
              <a:t>）可以赤足，但不得穿钉鞋、皮鞋、凉鞋参加测试。</a:t>
            </a:r>
          </a:p>
          <a:p>
            <a:endParaRPr lang="zh-CN" altLang="en-US" sz="1800" dirty="0"/>
          </a:p>
        </p:txBody>
      </p:sp>
      <p:pic>
        <p:nvPicPr>
          <p:cNvPr id="6146" name="Picture 2" descr="C:\Users\Lenovo\Desktop\timg (3).jpg"/>
          <p:cNvPicPr>
            <a:picLocks noChangeAspect="1" noChangeArrowheads="1"/>
          </p:cNvPicPr>
          <p:nvPr/>
        </p:nvPicPr>
        <p:blipFill>
          <a:blip r:embed="rId2"/>
          <a:srcRect/>
          <a:stretch>
            <a:fillRect/>
          </a:stretch>
        </p:blipFill>
        <p:spPr bwMode="auto">
          <a:xfrm>
            <a:off x="5429256" y="4929198"/>
            <a:ext cx="3278182" cy="1714512"/>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00034" y="0"/>
            <a:ext cx="8229600" cy="928670"/>
          </a:xfrm>
        </p:spPr>
        <p:txBody>
          <a:bodyPr>
            <a:normAutofit/>
          </a:bodyPr>
          <a:lstStyle/>
          <a:p>
            <a:r>
              <a:rPr lang="en-US" altLang="zh-CN" dirty="0" smtClean="0"/>
              <a:t>50</a:t>
            </a:r>
            <a:r>
              <a:rPr lang="zh-CN" altLang="en-US" dirty="0" smtClean="0"/>
              <a:t>米</a:t>
            </a:r>
            <a:endParaRPr lang="zh-CN" altLang="en-US" dirty="0"/>
          </a:p>
        </p:txBody>
      </p:sp>
      <p:sp>
        <p:nvSpPr>
          <p:cNvPr id="3" name="内容占位符 2"/>
          <p:cNvSpPr>
            <a:spLocks noGrp="1"/>
          </p:cNvSpPr>
          <p:nvPr>
            <p:ph idx="1"/>
          </p:nvPr>
        </p:nvSpPr>
        <p:spPr>
          <a:xfrm>
            <a:off x="500034" y="857232"/>
            <a:ext cx="8186766" cy="3714775"/>
          </a:xfrm>
        </p:spPr>
        <p:txBody>
          <a:bodyPr>
            <a:noAutofit/>
          </a:bodyPr>
          <a:lstStyle/>
          <a:p>
            <a:pPr>
              <a:buNone/>
            </a:pPr>
            <a:r>
              <a:rPr lang="en-US" altLang="zh-CN" sz="1800" b="1" dirty="0" smtClean="0"/>
              <a:t>1</a:t>
            </a:r>
            <a:r>
              <a:rPr lang="zh-CN" altLang="en-US" sz="1800" b="1" dirty="0" smtClean="0"/>
              <a:t>、测试方法</a:t>
            </a:r>
            <a:endParaRPr lang="en-US" altLang="zh-CN" sz="1800" dirty="0" smtClean="0"/>
          </a:p>
          <a:p>
            <a:pPr>
              <a:buNone/>
            </a:pPr>
            <a:r>
              <a:rPr lang="zh-CN" altLang="en-US" sz="1800" dirty="0" smtClean="0"/>
              <a:t>（</a:t>
            </a:r>
            <a:r>
              <a:rPr lang="en-US" altLang="zh-CN" sz="1800" dirty="0" smtClean="0"/>
              <a:t>1</a:t>
            </a:r>
            <a:r>
              <a:rPr lang="zh-CN" altLang="en-US" sz="1800" dirty="0" smtClean="0"/>
              <a:t>）受试者</a:t>
            </a:r>
            <a:r>
              <a:rPr lang="en-US" altLang="zh-CN" sz="1800" dirty="0" smtClean="0"/>
              <a:t>2</a:t>
            </a:r>
            <a:r>
              <a:rPr lang="zh-CN" altLang="en-US" sz="1800" dirty="0" smtClean="0"/>
              <a:t>人一组，站立式起跑；当听到起跑信号后，立即起跑，全力跑向终点线。</a:t>
            </a:r>
            <a:endParaRPr lang="en-US" altLang="zh-CN" sz="1800" dirty="0" smtClean="0"/>
          </a:p>
          <a:p>
            <a:pPr>
              <a:buNone/>
            </a:pPr>
            <a:r>
              <a:rPr lang="zh-CN" altLang="en-US" sz="1800" dirty="0" smtClean="0"/>
              <a:t>（</a:t>
            </a:r>
            <a:r>
              <a:rPr lang="en-US" altLang="zh-CN" sz="1800" dirty="0" smtClean="0"/>
              <a:t>2</a:t>
            </a:r>
            <a:r>
              <a:rPr lang="zh-CN" altLang="en-US" sz="1800" dirty="0" smtClean="0"/>
              <a:t>）记录以秒为单位，保留小数点后</a:t>
            </a:r>
            <a:r>
              <a:rPr lang="en-US" altLang="zh-CN" sz="1800" dirty="0" smtClean="0"/>
              <a:t>1</a:t>
            </a:r>
            <a:r>
              <a:rPr lang="zh-CN" altLang="en-US" sz="1800" dirty="0" smtClean="0"/>
              <a:t>位。小数点后第二位数按非“</a:t>
            </a:r>
            <a:r>
              <a:rPr lang="en-US" altLang="zh-CN" sz="1800" dirty="0" smtClean="0"/>
              <a:t>0”</a:t>
            </a:r>
            <a:r>
              <a:rPr lang="zh-CN" altLang="en-US" sz="1800" dirty="0" smtClean="0"/>
              <a:t>进“</a:t>
            </a:r>
            <a:r>
              <a:rPr lang="en-US" altLang="zh-CN" sz="1800" dirty="0" smtClean="0"/>
              <a:t>1”</a:t>
            </a:r>
            <a:r>
              <a:rPr lang="zh-CN" altLang="en-US" sz="1800" dirty="0" smtClean="0"/>
              <a:t>的原则进位。</a:t>
            </a:r>
            <a:r>
              <a:rPr lang="zh-CN" altLang="en-US" sz="1800" dirty="0" smtClean="0">
                <a:solidFill>
                  <a:srgbClr val="FF0000"/>
                </a:solidFill>
              </a:rPr>
              <a:t>（如</a:t>
            </a:r>
            <a:r>
              <a:rPr lang="en-US" altLang="zh-CN" sz="1800" dirty="0" smtClean="0">
                <a:solidFill>
                  <a:srgbClr val="FF0000"/>
                </a:solidFill>
              </a:rPr>
              <a:t>7.53</a:t>
            </a:r>
            <a:r>
              <a:rPr lang="zh-CN" altLang="en-US" sz="1800" dirty="0" smtClean="0">
                <a:solidFill>
                  <a:srgbClr val="FF0000"/>
                </a:solidFill>
              </a:rPr>
              <a:t>秒应读成</a:t>
            </a:r>
            <a:r>
              <a:rPr lang="en-US" altLang="zh-CN" sz="1800" dirty="0" smtClean="0">
                <a:solidFill>
                  <a:srgbClr val="FF0000"/>
                </a:solidFill>
              </a:rPr>
              <a:t>7.6</a:t>
            </a:r>
            <a:r>
              <a:rPr lang="zh-CN" altLang="en-US" sz="1800" dirty="0" smtClean="0">
                <a:solidFill>
                  <a:srgbClr val="FF0000"/>
                </a:solidFill>
              </a:rPr>
              <a:t>秒）</a:t>
            </a:r>
            <a:r>
              <a:rPr lang="zh-CN" altLang="en-US" sz="1800" dirty="0" smtClean="0"/>
              <a:t>。</a:t>
            </a:r>
            <a:endParaRPr lang="en-US" altLang="zh-CN" sz="1800" dirty="0" smtClean="0"/>
          </a:p>
          <a:p>
            <a:pPr>
              <a:buNone/>
            </a:pPr>
            <a:r>
              <a:rPr lang="en-US" altLang="zh-CN" sz="1800" b="1" dirty="0" smtClean="0"/>
              <a:t>2</a:t>
            </a:r>
            <a:r>
              <a:rPr lang="zh-CN" altLang="en-US" sz="1800" b="1" dirty="0" smtClean="0"/>
              <a:t>、常见错误</a:t>
            </a:r>
            <a:endParaRPr lang="en-US" altLang="zh-CN" sz="1800" b="1" dirty="0" smtClean="0"/>
          </a:p>
          <a:p>
            <a:pPr>
              <a:buNone/>
            </a:pPr>
            <a:r>
              <a:rPr lang="zh-CN" altLang="en-US" sz="1800" dirty="0" smtClean="0"/>
              <a:t>    受试者踩、跨起跑线、抢跑或途中串道，应召回重跑。</a:t>
            </a:r>
            <a:endParaRPr lang="en-US" altLang="zh-CN" sz="1800" dirty="0" smtClean="0"/>
          </a:p>
          <a:p>
            <a:pPr>
              <a:buNone/>
            </a:pPr>
            <a:r>
              <a:rPr lang="en-US" altLang="zh-CN" sz="1800" b="1" dirty="0" smtClean="0"/>
              <a:t>3</a:t>
            </a:r>
            <a:r>
              <a:rPr lang="zh-CN" altLang="en-US" sz="1800" b="1" dirty="0" smtClean="0"/>
              <a:t>、注意事项</a:t>
            </a:r>
            <a:endParaRPr lang="en-US" altLang="zh-CN" sz="1800" b="1" dirty="0" smtClean="0"/>
          </a:p>
          <a:p>
            <a:pPr>
              <a:buNone/>
            </a:pPr>
            <a:r>
              <a:rPr lang="zh-CN" altLang="en-US" sz="1800" dirty="0" smtClean="0"/>
              <a:t>（</a:t>
            </a:r>
            <a:r>
              <a:rPr lang="en-US" altLang="zh-CN" sz="1800" dirty="0" smtClean="0"/>
              <a:t>1</a:t>
            </a:r>
            <a:r>
              <a:rPr lang="zh-CN" altLang="en-US" sz="1800" dirty="0" smtClean="0"/>
              <a:t>）受试者应穿运动鞋或胶鞋，不能穿钉鞋、皮鞋、凉鞋参加测试。</a:t>
            </a:r>
          </a:p>
          <a:p>
            <a:pPr>
              <a:buNone/>
            </a:pPr>
            <a:r>
              <a:rPr lang="zh-CN" altLang="en-US" sz="1800" dirty="0" smtClean="0"/>
              <a:t>（</a:t>
            </a:r>
            <a:r>
              <a:rPr lang="en-US" altLang="zh-CN" sz="1800" dirty="0" smtClean="0"/>
              <a:t>2</a:t>
            </a:r>
            <a:r>
              <a:rPr lang="zh-CN" altLang="en-US" sz="1800" dirty="0" smtClean="0"/>
              <a:t>）测试时，如遇风，则顺风跑。</a:t>
            </a:r>
          </a:p>
          <a:p>
            <a:endParaRPr lang="zh-CN" altLang="en-US" sz="1800" dirty="0"/>
          </a:p>
        </p:txBody>
      </p:sp>
      <p:pic>
        <p:nvPicPr>
          <p:cNvPr id="9218" name="Picture 2" descr="C:\Users\Lenovo\Desktop\timg (4).jpg"/>
          <p:cNvPicPr>
            <a:picLocks noChangeAspect="1" noChangeArrowheads="1"/>
          </p:cNvPicPr>
          <p:nvPr/>
        </p:nvPicPr>
        <p:blipFill>
          <a:blip r:embed="rId2"/>
          <a:srcRect/>
          <a:stretch>
            <a:fillRect/>
          </a:stretch>
        </p:blipFill>
        <p:spPr bwMode="auto">
          <a:xfrm>
            <a:off x="1428728" y="4286256"/>
            <a:ext cx="6143668" cy="2357454"/>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605</TotalTime>
  <Words>2916</Words>
  <PresentationFormat>全屏显示(4:3)</PresentationFormat>
  <Paragraphs>179</Paragraphs>
  <Slides>17</Slides>
  <Notes>0</Notes>
  <HiddenSlides>0</HiddenSlides>
  <MMClips>0</MMClips>
  <ScaleCrop>false</ScaleCrop>
  <HeadingPairs>
    <vt:vector size="4" baseType="variant">
      <vt:variant>
        <vt:lpstr>主题</vt:lpstr>
      </vt:variant>
      <vt:variant>
        <vt:i4>1</vt:i4>
      </vt:variant>
      <vt:variant>
        <vt:lpstr>幻灯片标题</vt:lpstr>
      </vt:variant>
      <vt:variant>
        <vt:i4>17</vt:i4>
      </vt:variant>
    </vt:vector>
  </HeadingPairs>
  <TitlesOfParts>
    <vt:vector size="18" baseType="lpstr">
      <vt:lpstr>Office 主题</vt:lpstr>
      <vt:lpstr>我校实施江苏省高校《国家学生体质健康标准》等级证书的 说明和要求</vt:lpstr>
      <vt:lpstr>省教育厅关于在南京地区普通高等学校试点实施 国家学生体质健康标准等级证书制度的通知</vt:lpstr>
      <vt:lpstr>等级证书评定标准和等级</vt:lpstr>
      <vt:lpstr>不能获得等级证书情况：</vt:lpstr>
      <vt:lpstr>坐位体前屈</vt:lpstr>
      <vt:lpstr>引体向上</vt:lpstr>
      <vt:lpstr>仰卧起坐</vt:lpstr>
      <vt:lpstr>立定跳远</vt:lpstr>
      <vt:lpstr>50米</vt:lpstr>
      <vt:lpstr>肺活量</vt:lpstr>
      <vt:lpstr>身高 、 体重测试</vt:lpstr>
      <vt:lpstr>身高 、 体重测试</vt:lpstr>
      <vt:lpstr>800 （1000）米 </vt:lpstr>
      <vt:lpstr>幻灯片 14</vt:lpstr>
      <vt:lpstr>《标准》测试注意事项：</vt:lpstr>
      <vt:lpstr>《标准》测试数据录入事项：</vt:lpstr>
      <vt:lpstr>常见数据问题</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省教育厅关于在南京地区普通高等学校试点实施 国家学生体质健康标准等级证书制度的通知</dc:title>
  <dc:creator>Lenovo</dc:creator>
  <cp:lastModifiedBy>Lenovo</cp:lastModifiedBy>
  <cp:revision>87</cp:revision>
  <dcterms:created xsi:type="dcterms:W3CDTF">2019-03-24T05:31:52Z</dcterms:created>
  <dcterms:modified xsi:type="dcterms:W3CDTF">2019-04-17T10:00:23Z</dcterms:modified>
</cp:coreProperties>
</file>